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40"/>
  </p:notesMasterIdLst>
  <p:sldIdLst>
    <p:sldId id="257" r:id="rId5"/>
    <p:sldId id="364" r:id="rId6"/>
    <p:sldId id="330" r:id="rId7"/>
    <p:sldId id="365" r:id="rId8"/>
    <p:sldId id="332" r:id="rId9"/>
    <p:sldId id="331" r:id="rId10"/>
    <p:sldId id="333" r:id="rId11"/>
    <p:sldId id="285" r:id="rId12"/>
    <p:sldId id="347" r:id="rId13"/>
    <p:sldId id="348" r:id="rId14"/>
    <p:sldId id="334" r:id="rId15"/>
    <p:sldId id="349" r:id="rId16"/>
    <p:sldId id="335" r:id="rId17"/>
    <p:sldId id="336" r:id="rId18"/>
    <p:sldId id="337" r:id="rId19"/>
    <p:sldId id="338" r:id="rId20"/>
    <p:sldId id="339" r:id="rId21"/>
    <p:sldId id="340" r:id="rId22"/>
    <p:sldId id="351" r:id="rId23"/>
    <p:sldId id="343" r:id="rId24"/>
    <p:sldId id="345" r:id="rId25"/>
    <p:sldId id="352" r:id="rId26"/>
    <p:sldId id="341" r:id="rId27"/>
    <p:sldId id="353" r:id="rId28"/>
    <p:sldId id="354" r:id="rId29"/>
    <p:sldId id="355" r:id="rId30"/>
    <p:sldId id="357" r:id="rId31"/>
    <p:sldId id="358" r:id="rId32"/>
    <p:sldId id="360" r:id="rId33"/>
    <p:sldId id="361" r:id="rId34"/>
    <p:sldId id="359" r:id="rId35"/>
    <p:sldId id="362" r:id="rId36"/>
    <p:sldId id="366" r:id="rId37"/>
    <p:sldId id="278" r:id="rId38"/>
    <p:sldId id="342" r:id="rId39"/>
  </p:sldIdLst>
  <p:sldSz cx="18288000" cy="10287000"/>
  <p:notesSz cx="6858000" cy="9144000"/>
  <p:embeddedFontLst>
    <p:embeddedFont>
      <p:font typeface="Poppins" panose="00000500000000000000" pitchFamily="2" charset="0"/>
      <p:regular r:id="rId41"/>
      <p:bold r:id="rId42"/>
      <p:italic r:id="rId43"/>
      <p:boldItalic r:id="rId44"/>
    </p:embeddedFont>
    <p:embeddedFont>
      <p:font typeface="Poppins 1 Bold" panose="020B0604020202020204" charset="0"/>
      <p:regular r:id="rId45"/>
    </p:embeddedFont>
    <p:embeddedFont>
      <p:font typeface="Poppins 2" panose="020B0604020202020204" charset="0"/>
      <p:regular r:id="rId46"/>
    </p:embeddedFont>
    <p:embeddedFont>
      <p:font typeface="Poppins 3" panose="020B0604020202020204" charset="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22" autoAdjust="0"/>
  </p:normalViewPr>
  <p:slideViewPr>
    <p:cSldViewPr>
      <p:cViewPr varScale="1">
        <p:scale>
          <a:sx n="100" d="100"/>
          <a:sy n="100" d="100"/>
        </p:scale>
        <p:origin x="40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6.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font" Target="fonts/font1.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font" Target="fonts/font5.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3.fntdata"/><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0318D1-09A0-418E-835A-605E54EEACAA}"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es-CO"/>
        </a:p>
      </dgm:t>
    </dgm:pt>
    <dgm:pt modelId="{21BAA662-6B3F-4A0F-B61B-AC6E5AC4AB74}">
      <dgm:prSet/>
      <dgm:spPr>
        <a:solidFill>
          <a:schemeClr val="accent4">
            <a:lumMod val="50000"/>
          </a:schemeClr>
        </a:solidFill>
      </dgm:spPr>
      <dgm:t>
        <a:bodyPr/>
        <a:lstStyle/>
        <a:p>
          <a:r>
            <a:rPr lang="es-MX" dirty="0">
              <a:latin typeface="Poppins 1 Bold" panose="020B0604020202020204" charset="0"/>
              <a:cs typeface="Poppins 1 Bold" panose="020B0604020202020204" charset="0"/>
            </a:rPr>
            <a:t>¿Qué es la ingeniería de datos?</a:t>
          </a:r>
          <a:endParaRPr lang="es-CO" dirty="0">
            <a:latin typeface="Poppins 1 Bold" panose="020B0604020202020204" charset="0"/>
            <a:cs typeface="Poppins 1 Bold" panose="020B0604020202020204" charset="0"/>
          </a:endParaRPr>
        </a:p>
      </dgm:t>
    </dgm:pt>
    <dgm:pt modelId="{788E1CF3-A17E-4B6C-96AA-B306F37E038C}" type="parTrans" cxnId="{41672119-E06A-45B9-BC35-599D51276977}">
      <dgm:prSet/>
      <dgm:spPr/>
      <dgm:t>
        <a:bodyPr/>
        <a:lstStyle/>
        <a:p>
          <a:endParaRPr lang="es-CO"/>
        </a:p>
      </dgm:t>
    </dgm:pt>
    <dgm:pt modelId="{CCC6A508-A985-4CB7-ACF1-6B24CB221A31}" type="sibTrans" cxnId="{41672119-E06A-45B9-BC35-599D51276977}">
      <dgm:prSet/>
      <dgm:spPr/>
      <dgm:t>
        <a:bodyPr/>
        <a:lstStyle/>
        <a:p>
          <a:endParaRPr lang="es-CO"/>
        </a:p>
      </dgm:t>
    </dgm:pt>
    <dgm:pt modelId="{7EFFE17E-F9EF-4AD2-97A8-A565E5204390}">
      <dgm:prSet/>
      <dgm:spPr>
        <a:solidFill>
          <a:schemeClr val="accent4">
            <a:lumMod val="50000"/>
          </a:schemeClr>
        </a:solidFill>
        <a:ln>
          <a:solidFill>
            <a:schemeClr val="accent4">
              <a:lumMod val="50000"/>
            </a:schemeClr>
          </a:solidFill>
        </a:ln>
      </dgm:spPr>
      <dgm:t>
        <a:bodyPr/>
        <a:lstStyle/>
        <a:p>
          <a:r>
            <a:rPr lang="es-MX" dirty="0">
              <a:latin typeface="Poppins 1 Bold" panose="020B0604020202020204" charset="0"/>
              <a:cs typeface="Poppins 1 Bold" panose="020B0604020202020204" charset="0"/>
            </a:rPr>
            <a:t>¿Por qué es interesante la ingeniería de datos?</a:t>
          </a:r>
          <a:endParaRPr lang="es-CO" dirty="0">
            <a:latin typeface="Poppins 1 Bold" panose="020B0604020202020204" charset="0"/>
            <a:cs typeface="Poppins 1 Bold" panose="020B0604020202020204" charset="0"/>
          </a:endParaRPr>
        </a:p>
      </dgm:t>
    </dgm:pt>
    <dgm:pt modelId="{64691834-7211-43C3-B0D8-6092BC2D5A9C}" type="parTrans" cxnId="{A2CDFA28-EAC9-4BA1-99CC-D0791AA16ABA}">
      <dgm:prSet/>
      <dgm:spPr/>
      <dgm:t>
        <a:bodyPr/>
        <a:lstStyle/>
        <a:p>
          <a:endParaRPr lang="es-CO"/>
        </a:p>
      </dgm:t>
    </dgm:pt>
    <dgm:pt modelId="{067E680A-CA87-473D-B5D8-C91FECA54FE6}" type="sibTrans" cxnId="{A2CDFA28-EAC9-4BA1-99CC-D0791AA16ABA}">
      <dgm:prSet/>
      <dgm:spPr/>
      <dgm:t>
        <a:bodyPr/>
        <a:lstStyle/>
        <a:p>
          <a:endParaRPr lang="es-CO"/>
        </a:p>
      </dgm:t>
    </dgm:pt>
    <dgm:pt modelId="{06E7513F-9809-406D-A02F-ABA9C52E4004}">
      <dgm:prSet/>
      <dgm:spPr>
        <a:solidFill>
          <a:schemeClr val="accent4">
            <a:lumMod val="50000"/>
          </a:schemeClr>
        </a:solidFill>
      </dgm:spPr>
      <dgm:t>
        <a:bodyPr/>
        <a:lstStyle/>
        <a:p>
          <a:r>
            <a:rPr lang="es-MX" dirty="0">
              <a:latin typeface="Poppins 1 Bold" panose="020B0604020202020204" charset="0"/>
              <a:cs typeface="Poppins 1 Bold" panose="020B0604020202020204" charset="0"/>
            </a:rPr>
            <a:t>¿Como formarnos en ingeniería de datos?</a:t>
          </a:r>
          <a:endParaRPr lang="es-CO" dirty="0">
            <a:latin typeface="Poppins 1 Bold" panose="020B0604020202020204" charset="0"/>
            <a:cs typeface="Poppins 1 Bold" panose="020B0604020202020204" charset="0"/>
          </a:endParaRPr>
        </a:p>
      </dgm:t>
    </dgm:pt>
    <dgm:pt modelId="{FF7C7DCF-024B-4410-A07F-A8119E296A7D}" type="parTrans" cxnId="{C59C4D3B-D0C3-4B48-A6E1-BC96C29DE2B9}">
      <dgm:prSet/>
      <dgm:spPr/>
      <dgm:t>
        <a:bodyPr/>
        <a:lstStyle/>
        <a:p>
          <a:endParaRPr lang="es-CO"/>
        </a:p>
      </dgm:t>
    </dgm:pt>
    <dgm:pt modelId="{61A3014F-759C-450A-9BB9-97E0D3B06CD1}" type="sibTrans" cxnId="{C59C4D3B-D0C3-4B48-A6E1-BC96C29DE2B9}">
      <dgm:prSet/>
      <dgm:spPr/>
      <dgm:t>
        <a:bodyPr/>
        <a:lstStyle/>
        <a:p>
          <a:endParaRPr lang="es-CO"/>
        </a:p>
      </dgm:t>
    </dgm:pt>
    <dgm:pt modelId="{B1A7ADA6-B282-4092-B1C0-B879CE2C7DD9}" type="pres">
      <dgm:prSet presAssocID="{630318D1-09A0-418E-835A-605E54EEACAA}" presName="Name0" presStyleCnt="0">
        <dgm:presLayoutVars>
          <dgm:dir/>
          <dgm:resizeHandles val="exact"/>
        </dgm:presLayoutVars>
      </dgm:prSet>
      <dgm:spPr/>
    </dgm:pt>
    <dgm:pt modelId="{F1C29A2E-F248-470E-9619-D9761368F71F}" type="pres">
      <dgm:prSet presAssocID="{21BAA662-6B3F-4A0F-B61B-AC6E5AC4AB74}" presName="node" presStyleLbl="node1" presStyleIdx="0" presStyleCnt="3">
        <dgm:presLayoutVars>
          <dgm:bulletEnabled val="1"/>
        </dgm:presLayoutVars>
      </dgm:prSet>
      <dgm:spPr/>
    </dgm:pt>
    <dgm:pt modelId="{FAE8E6FE-C60E-45C7-ADA8-C93EA52ECACB}" type="pres">
      <dgm:prSet presAssocID="{CCC6A508-A985-4CB7-ACF1-6B24CB221A31}" presName="sibTrans" presStyleLbl="sibTrans2D1" presStyleIdx="0" presStyleCnt="3"/>
      <dgm:spPr/>
    </dgm:pt>
    <dgm:pt modelId="{7B4E9C42-6016-453E-9CE8-38BEEA45ECED}" type="pres">
      <dgm:prSet presAssocID="{CCC6A508-A985-4CB7-ACF1-6B24CB221A31}" presName="connectorText" presStyleLbl="sibTrans2D1" presStyleIdx="0" presStyleCnt="3"/>
      <dgm:spPr/>
    </dgm:pt>
    <dgm:pt modelId="{E8A7B234-FF27-4BD9-9B89-24F767C736AB}" type="pres">
      <dgm:prSet presAssocID="{7EFFE17E-F9EF-4AD2-97A8-A565E5204390}" presName="node" presStyleLbl="node1" presStyleIdx="1" presStyleCnt="3">
        <dgm:presLayoutVars>
          <dgm:bulletEnabled val="1"/>
        </dgm:presLayoutVars>
      </dgm:prSet>
      <dgm:spPr/>
    </dgm:pt>
    <dgm:pt modelId="{6E4BABD3-9769-452A-8D3E-3367E365DDD8}" type="pres">
      <dgm:prSet presAssocID="{067E680A-CA87-473D-B5D8-C91FECA54FE6}" presName="sibTrans" presStyleLbl="sibTrans2D1" presStyleIdx="1" presStyleCnt="3"/>
      <dgm:spPr/>
    </dgm:pt>
    <dgm:pt modelId="{094718C2-2359-4146-A9D0-0DF20176A4E2}" type="pres">
      <dgm:prSet presAssocID="{067E680A-CA87-473D-B5D8-C91FECA54FE6}" presName="connectorText" presStyleLbl="sibTrans2D1" presStyleIdx="1" presStyleCnt="3"/>
      <dgm:spPr/>
    </dgm:pt>
    <dgm:pt modelId="{0F4456DF-FEFE-46E6-B979-AD599E61C2AC}" type="pres">
      <dgm:prSet presAssocID="{06E7513F-9809-406D-A02F-ABA9C52E4004}" presName="node" presStyleLbl="node1" presStyleIdx="2" presStyleCnt="3">
        <dgm:presLayoutVars>
          <dgm:bulletEnabled val="1"/>
        </dgm:presLayoutVars>
      </dgm:prSet>
      <dgm:spPr/>
    </dgm:pt>
    <dgm:pt modelId="{5F2A3D12-9F98-455E-A3B2-A8E186F692B7}" type="pres">
      <dgm:prSet presAssocID="{61A3014F-759C-450A-9BB9-97E0D3B06CD1}" presName="sibTrans" presStyleLbl="sibTrans2D1" presStyleIdx="2" presStyleCnt="3"/>
      <dgm:spPr/>
    </dgm:pt>
    <dgm:pt modelId="{BE8DA0AE-95AA-4D9B-AC29-E46ED8F14818}" type="pres">
      <dgm:prSet presAssocID="{61A3014F-759C-450A-9BB9-97E0D3B06CD1}" presName="connectorText" presStyleLbl="sibTrans2D1" presStyleIdx="2" presStyleCnt="3"/>
      <dgm:spPr/>
    </dgm:pt>
  </dgm:ptLst>
  <dgm:cxnLst>
    <dgm:cxn modelId="{3E8F9A0D-286A-48A0-9341-63AD2217F895}" type="presOf" srcId="{61A3014F-759C-450A-9BB9-97E0D3B06CD1}" destId="{BE8DA0AE-95AA-4D9B-AC29-E46ED8F14818}" srcOrd="1" destOrd="0" presId="urn:microsoft.com/office/officeart/2005/8/layout/cycle7"/>
    <dgm:cxn modelId="{41672119-E06A-45B9-BC35-599D51276977}" srcId="{630318D1-09A0-418E-835A-605E54EEACAA}" destId="{21BAA662-6B3F-4A0F-B61B-AC6E5AC4AB74}" srcOrd="0" destOrd="0" parTransId="{788E1CF3-A17E-4B6C-96AA-B306F37E038C}" sibTransId="{CCC6A508-A985-4CB7-ACF1-6B24CB221A31}"/>
    <dgm:cxn modelId="{71418725-4A53-4FFA-9B07-50C62406CFF8}" type="presOf" srcId="{067E680A-CA87-473D-B5D8-C91FECA54FE6}" destId="{6E4BABD3-9769-452A-8D3E-3367E365DDD8}" srcOrd="0" destOrd="0" presId="urn:microsoft.com/office/officeart/2005/8/layout/cycle7"/>
    <dgm:cxn modelId="{A2CDFA28-EAC9-4BA1-99CC-D0791AA16ABA}" srcId="{630318D1-09A0-418E-835A-605E54EEACAA}" destId="{7EFFE17E-F9EF-4AD2-97A8-A565E5204390}" srcOrd="1" destOrd="0" parTransId="{64691834-7211-43C3-B0D8-6092BC2D5A9C}" sibTransId="{067E680A-CA87-473D-B5D8-C91FECA54FE6}"/>
    <dgm:cxn modelId="{99D8E029-3878-410E-BE4F-01134FC7E81D}" type="presOf" srcId="{630318D1-09A0-418E-835A-605E54EEACAA}" destId="{B1A7ADA6-B282-4092-B1C0-B879CE2C7DD9}" srcOrd="0" destOrd="0" presId="urn:microsoft.com/office/officeart/2005/8/layout/cycle7"/>
    <dgm:cxn modelId="{BB65E037-FF39-4B95-B23F-1BBC501A8F7A}" type="presOf" srcId="{7EFFE17E-F9EF-4AD2-97A8-A565E5204390}" destId="{E8A7B234-FF27-4BD9-9B89-24F767C736AB}" srcOrd="0" destOrd="0" presId="urn:microsoft.com/office/officeart/2005/8/layout/cycle7"/>
    <dgm:cxn modelId="{C59C4D3B-D0C3-4B48-A6E1-BC96C29DE2B9}" srcId="{630318D1-09A0-418E-835A-605E54EEACAA}" destId="{06E7513F-9809-406D-A02F-ABA9C52E4004}" srcOrd="2" destOrd="0" parTransId="{FF7C7DCF-024B-4410-A07F-A8119E296A7D}" sibTransId="{61A3014F-759C-450A-9BB9-97E0D3B06CD1}"/>
    <dgm:cxn modelId="{F4671A43-43C7-4A4E-8122-B3780C3158F7}" type="presOf" srcId="{CCC6A508-A985-4CB7-ACF1-6B24CB221A31}" destId="{FAE8E6FE-C60E-45C7-ADA8-C93EA52ECACB}" srcOrd="0" destOrd="0" presId="urn:microsoft.com/office/officeart/2005/8/layout/cycle7"/>
    <dgm:cxn modelId="{D0077967-63E2-48D0-A0C7-493112EEB6FF}" type="presOf" srcId="{067E680A-CA87-473D-B5D8-C91FECA54FE6}" destId="{094718C2-2359-4146-A9D0-0DF20176A4E2}" srcOrd="1" destOrd="0" presId="urn:microsoft.com/office/officeart/2005/8/layout/cycle7"/>
    <dgm:cxn modelId="{C214F393-BEDE-41E2-B973-29A8DADE7173}" type="presOf" srcId="{21BAA662-6B3F-4A0F-B61B-AC6E5AC4AB74}" destId="{F1C29A2E-F248-470E-9619-D9761368F71F}" srcOrd="0" destOrd="0" presId="urn:microsoft.com/office/officeart/2005/8/layout/cycle7"/>
    <dgm:cxn modelId="{02962194-38FD-43C5-B7D6-37A43C9C365E}" type="presOf" srcId="{CCC6A508-A985-4CB7-ACF1-6B24CB221A31}" destId="{7B4E9C42-6016-453E-9CE8-38BEEA45ECED}" srcOrd="1" destOrd="0" presId="urn:microsoft.com/office/officeart/2005/8/layout/cycle7"/>
    <dgm:cxn modelId="{C20A12A6-0502-495D-9D32-60AB2A7C0888}" type="presOf" srcId="{61A3014F-759C-450A-9BB9-97E0D3B06CD1}" destId="{5F2A3D12-9F98-455E-A3B2-A8E186F692B7}" srcOrd="0" destOrd="0" presId="urn:microsoft.com/office/officeart/2005/8/layout/cycle7"/>
    <dgm:cxn modelId="{24696CDB-BDC6-42C9-8CFB-539EEDA007B2}" type="presOf" srcId="{06E7513F-9809-406D-A02F-ABA9C52E4004}" destId="{0F4456DF-FEFE-46E6-B979-AD599E61C2AC}" srcOrd="0" destOrd="0" presId="urn:microsoft.com/office/officeart/2005/8/layout/cycle7"/>
    <dgm:cxn modelId="{C0580286-E3C2-46A8-8DB1-AE7570BFD89C}" type="presParOf" srcId="{B1A7ADA6-B282-4092-B1C0-B879CE2C7DD9}" destId="{F1C29A2E-F248-470E-9619-D9761368F71F}" srcOrd="0" destOrd="0" presId="urn:microsoft.com/office/officeart/2005/8/layout/cycle7"/>
    <dgm:cxn modelId="{48F25918-34AB-4660-8FC2-9E39A9B553F1}" type="presParOf" srcId="{B1A7ADA6-B282-4092-B1C0-B879CE2C7DD9}" destId="{FAE8E6FE-C60E-45C7-ADA8-C93EA52ECACB}" srcOrd="1" destOrd="0" presId="urn:microsoft.com/office/officeart/2005/8/layout/cycle7"/>
    <dgm:cxn modelId="{B8E37DF6-88F8-4963-A07E-8D25F085BC14}" type="presParOf" srcId="{FAE8E6FE-C60E-45C7-ADA8-C93EA52ECACB}" destId="{7B4E9C42-6016-453E-9CE8-38BEEA45ECED}" srcOrd="0" destOrd="0" presId="urn:microsoft.com/office/officeart/2005/8/layout/cycle7"/>
    <dgm:cxn modelId="{9FC18665-CB57-43E0-BCD8-8FCF0E3F0BB7}" type="presParOf" srcId="{B1A7ADA6-B282-4092-B1C0-B879CE2C7DD9}" destId="{E8A7B234-FF27-4BD9-9B89-24F767C736AB}" srcOrd="2" destOrd="0" presId="urn:microsoft.com/office/officeart/2005/8/layout/cycle7"/>
    <dgm:cxn modelId="{62129E9A-2B58-4F22-8A1A-7AA60AC22B93}" type="presParOf" srcId="{B1A7ADA6-B282-4092-B1C0-B879CE2C7DD9}" destId="{6E4BABD3-9769-452A-8D3E-3367E365DDD8}" srcOrd="3" destOrd="0" presId="urn:microsoft.com/office/officeart/2005/8/layout/cycle7"/>
    <dgm:cxn modelId="{16CF6D5E-09AB-421D-93E3-55C2E76597B3}" type="presParOf" srcId="{6E4BABD3-9769-452A-8D3E-3367E365DDD8}" destId="{094718C2-2359-4146-A9D0-0DF20176A4E2}" srcOrd="0" destOrd="0" presId="urn:microsoft.com/office/officeart/2005/8/layout/cycle7"/>
    <dgm:cxn modelId="{70D85232-AEEC-483E-8F18-10B669AD45D5}" type="presParOf" srcId="{B1A7ADA6-B282-4092-B1C0-B879CE2C7DD9}" destId="{0F4456DF-FEFE-46E6-B979-AD599E61C2AC}" srcOrd="4" destOrd="0" presId="urn:microsoft.com/office/officeart/2005/8/layout/cycle7"/>
    <dgm:cxn modelId="{EED6F7AF-371F-4CBE-A91D-B3F4126CBC0A}" type="presParOf" srcId="{B1A7ADA6-B282-4092-B1C0-B879CE2C7DD9}" destId="{5F2A3D12-9F98-455E-A3B2-A8E186F692B7}" srcOrd="5" destOrd="0" presId="urn:microsoft.com/office/officeart/2005/8/layout/cycle7"/>
    <dgm:cxn modelId="{CD027813-A19A-46CD-8634-88C26DA92C28}" type="presParOf" srcId="{5F2A3D12-9F98-455E-A3B2-A8E186F692B7}" destId="{BE8DA0AE-95AA-4D9B-AC29-E46ED8F14818}" srcOrd="0" destOrd="0" presId="urn:microsoft.com/office/officeart/2005/8/layout/cycle7"/>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AAD6B21-47CC-44A5-8E5F-E46870BC2104}"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s-CO"/>
        </a:p>
      </dgm:t>
    </dgm:pt>
    <dgm:pt modelId="{35C09045-8CD3-4415-8C43-4DB3BA7B3C6C}" type="pres">
      <dgm:prSet presAssocID="{DAAD6B21-47CC-44A5-8E5F-E46870BC2104}" presName="linear" presStyleCnt="0">
        <dgm:presLayoutVars>
          <dgm:animLvl val="lvl"/>
          <dgm:resizeHandles val="exact"/>
        </dgm:presLayoutVars>
      </dgm:prSet>
      <dgm:spPr/>
    </dgm:pt>
  </dgm:ptLst>
  <dgm:cxnLst>
    <dgm:cxn modelId="{E616BCA0-F1DC-416C-8EAE-7E08C73E37A1}" type="presOf" srcId="{DAAD6B21-47CC-44A5-8E5F-E46870BC2104}" destId="{35C09045-8CD3-4415-8C43-4DB3BA7B3C6C}"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30318D1-09A0-418E-835A-605E54EEACAA}"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es-CO"/>
        </a:p>
      </dgm:t>
    </dgm:pt>
    <dgm:pt modelId="{21BAA662-6B3F-4A0F-B61B-AC6E5AC4AB74}">
      <dgm:prSet/>
      <dgm:spPr>
        <a:solidFill>
          <a:schemeClr val="bg1">
            <a:lumMod val="85000"/>
          </a:schemeClr>
        </a:solidFill>
      </dgm:spPr>
      <dgm:t>
        <a:bodyPr/>
        <a:lstStyle/>
        <a:p>
          <a:r>
            <a:rPr lang="es-MX" dirty="0">
              <a:latin typeface="Poppins 1 Bold" panose="020B0604020202020204" charset="0"/>
              <a:cs typeface="Poppins 1 Bold" panose="020B0604020202020204" charset="0"/>
            </a:rPr>
            <a:t>¿Qué es la ingeniería de datos?</a:t>
          </a:r>
          <a:endParaRPr lang="es-CO" dirty="0">
            <a:latin typeface="Poppins 1 Bold" panose="020B0604020202020204" charset="0"/>
            <a:cs typeface="Poppins 1 Bold" panose="020B0604020202020204" charset="0"/>
          </a:endParaRPr>
        </a:p>
      </dgm:t>
    </dgm:pt>
    <dgm:pt modelId="{788E1CF3-A17E-4B6C-96AA-B306F37E038C}" type="parTrans" cxnId="{41672119-E06A-45B9-BC35-599D51276977}">
      <dgm:prSet/>
      <dgm:spPr/>
      <dgm:t>
        <a:bodyPr/>
        <a:lstStyle/>
        <a:p>
          <a:endParaRPr lang="es-CO"/>
        </a:p>
      </dgm:t>
    </dgm:pt>
    <dgm:pt modelId="{CCC6A508-A985-4CB7-ACF1-6B24CB221A31}" type="sibTrans" cxnId="{41672119-E06A-45B9-BC35-599D51276977}">
      <dgm:prSet/>
      <dgm:spPr/>
      <dgm:t>
        <a:bodyPr/>
        <a:lstStyle/>
        <a:p>
          <a:endParaRPr lang="es-CO"/>
        </a:p>
      </dgm:t>
    </dgm:pt>
    <dgm:pt modelId="{7EFFE17E-F9EF-4AD2-97A8-A565E5204390}">
      <dgm:prSet/>
      <dgm:spPr>
        <a:solidFill>
          <a:schemeClr val="accent4">
            <a:lumMod val="50000"/>
          </a:schemeClr>
        </a:solidFill>
        <a:ln>
          <a:solidFill>
            <a:schemeClr val="accent4">
              <a:lumMod val="50000"/>
            </a:schemeClr>
          </a:solidFill>
        </a:ln>
      </dgm:spPr>
      <dgm:t>
        <a:bodyPr/>
        <a:lstStyle/>
        <a:p>
          <a:r>
            <a:rPr lang="es-MX" dirty="0">
              <a:latin typeface="Poppins 1 Bold" panose="020B0604020202020204" charset="0"/>
              <a:cs typeface="Poppins 1 Bold" panose="020B0604020202020204" charset="0"/>
            </a:rPr>
            <a:t>¿Por qué es interesante la ingeniería de datos?</a:t>
          </a:r>
          <a:endParaRPr lang="es-CO" dirty="0">
            <a:latin typeface="Poppins 1 Bold" panose="020B0604020202020204" charset="0"/>
            <a:cs typeface="Poppins 1 Bold" panose="020B0604020202020204" charset="0"/>
          </a:endParaRPr>
        </a:p>
      </dgm:t>
    </dgm:pt>
    <dgm:pt modelId="{64691834-7211-43C3-B0D8-6092BC2D5A9C}" type="parTrans" cxnId="{A2CDFA28-EAC9-4BA1-99CC-D0791AA16ABA}">
      <dgm:prSet/>
      <dgm:spPr/>
      <dgm:t>
        <a:bodyPr/>
        <a:lstStyle/>
        <a:p>
          <a:endParaRPr lang="es-CO"/>
        </a:p>
      </dgm:t>
    </dgm:pt>
    <dgm:pt modelId="{067E680A-CA87-473D-B5D8-C91FECA54FE6}" type="sibTrans" cxnId="{A2CDFA28-EAC9-4BA1-99CC-D0791AA16ABA}">
      <dgm:prSet/>
      <dgm:spPr/>
      <dgm:t>
        <a:bodyPr/>
        <a:lstStyle/>
        <a:p>
          <a:endParaRPr lang="es-CO"/>
        </a:p>
      </dgm:t>
    </dgm:pt>
    <dgm:pt modelId="{06E7513F-9809-406D-A02F-ABA9C52E4004}">
      <dgm:prSet/>
      <dgm:spPr>
        <a:solidFill>
          <a:schemeClr val="bg1">
            <a:lumMod val="85000"/>
          </a:schemeClr>
        </a:solidFill>
      </dgm:spPr>
      <dgm:t>
        <a:bodyPr/>
        <a:lstStyle/>
        <a:p>
          <a:r>
            <a:rPr lang="es-MX" dirty="0">
              <a:latin typeface="Poppins 1 Bold" panose="020B0604020202020204" charset="0"/>
              <a:cs typeface="Poppins 1 Bold" panose="020B0604020202020204" charset="0"/>
            </a:rPr>
            <a:t>¿Como formarnos en ingeniería de datos?</a:t>
          </a:r>
          <a:endParaRPr lang="es-CO" dirty="0">
            <a:latin typeface="Poppins 1 Bold" panose="020B0604020202020204" charset="0"/>
            <a:cs typeface="Poppins 1 Bold" panose="020B0604020202020204" charset="0"/>
          </a:endParaRPr>
        </a:p>
      </dgm:t>
    </dgm:pt>
    <dgm:pt modelId="{FF7C7DCF-024B-4410-A07F-A8119E296A7D}" type="parTrans" cxnId="{C59C4D3B-D0C3-4B48-A6E1-BC96C29DE2B9}">
      <dgm:prSet/>
      <dgm:spPr/>
      <dgm:t>
        <a:bodyPr/>
        <a:lstStyle/>
        <a:p>
          <a:endParaRPr lang="es-CO"/>
        </a:p>
      </dgm:t>
    </dgm:pt>
    <dgm:pt modelId="{61A3014F-759C-450A-9BB9-97E0D3B06CD1}" type="sibTrans" cxnId="{C59C4D3B-D0C3-4B48-A6E1-BC96C29DE2B9}">
      <dgm:prSet/>
      <dgm:spPr/>
      <dgm:t>
        <a:bodyPr/>
        <a:lstStyle/>
        <a:p>
          <a:endParaRPr lang="es-CO"/>
        </a:p>
      </dgm:t>
    </dgm:pt>
    <dgm:pt modelId="{43C088AF-4B16-4EC5-A8CF-C873C48D8CC5}" type="pres">
      <dgm:prSet presAssocID="{630318D1-09A0-418E-835A-605E54EEACAA}" presName="Name0" presStyleCnt="0">
        <dgm:presLayoutVars>
          <dgm:dir/>
          <dgm:resizeHandles val="exact"/>
        </dgm:presLayoutVars>
      </dgm:prSet>
      <dgm:spPr/>
    </dgm:pt>
    <dgm:pt modelId="{B9FAE09B-185C-4ABA-A3F2-8149F418A796}" type="pres">
      <dgm:prSet presAssocID="{21BAA662-6B3F-4A0F-B61B-AC6E5AC4AB74}" presName="node" presStyleLbl="node1" presStyleIdx="0" presStyleCnt="3">
        <dgm:presLayoutVars>
          <dgm:bulletEnabled val="1"/>
        </dgm:presLayoutVars>
      </dgm:prSet>
      <dgm:spPr/>
    </dgm:pt>
    <dgm:pt modelId="{B00BB701-8816-429A-8D99-ECEE02DCF42A}" type="pres">
      <dgm:prSet presAssocID="{CCC6A508-A985-4CB7-ACF1-6B24CB221A31}" presName="sibTrans" presStyleLbl="sibTrans2D1" presStyleIdx="0" presStyleCnt="3"/>
      <dgm:spPr/>
    </dgm:pt>
    <dgm:pt modelId="{83EA369E-75BE-4E83-AC4F-9F0F722153C8}" type="pres">
      <dgm:prSet presAssocID="{CCC6A508-A985-4CB7-ACF1-6B24CB221A31}" presName="connectorText" presStyleLbl="sibTrans2D1" presStyleIdx="0" presStyleCnt="3"/>
      <dgm:spPr/>
    </dgm:pt>
    <dgm:pt modelId="{26C3D4FA-1300-4E31-8EB4-E2FF1E9592D8}" type="pres">
      <dgm:prSet presAssocID="{7EFFE17E-F9EF-4AD2-97A8-A565E5204390}" presName="node" presStyleLbl="node1" presStyleIdx="1" presStyleCnt="3">
        <dgm:presLayoutVars>
          <dgm:bulletEnabled val="1"/>
        </dgm:presLayoutVars>
      </dgm:prSet>
      <dgm:spPr/>
    </dgm:pt>
    <dgm:pt modelId="{21898114-3E9D-49C2-90F8-967CA38188E1}" type="pres">
      <dgm:prSet presAssocID="{067E680A-CA87-473D-B5D8-C91FECA54FE6}" presName="sibTrans" presStyleLbl="sibTrans2D1" presStyleIdx="1" presStyleCnt="3"/>
      <dgm:spPr/>
    </dgm:pt>
    <dgm:pt modelId="{34142885-69D6-4681-9C44-240B017718BE}" type="pres">
      <dgm:prSet presAssocID="{067E680A-CA87-473D-B5D8-C91FECA54FE6}" presName="connectorText" presStyleLbl="sibTrans2D1" presStyleIdx="1" presStyleCnt="3"/>
      <dgm:spPr/>
    </dgm:pt>
    <dgm:pt modelId="{99566949-58E6-4463-B65A-E44C76248121}" type="pres">
      <dgm:prSet presAssocID="{06E7513F-9809-406D-A02F-ABA9C52E4004}" presName="node" presStyleLbl="node1" presStyleIdx="2" presStyleCnt="3">
        <dgm:presLayoutVars>
          <dgm:bulletEnabled val="1"/>
        </dgm:presLayoutVars>
      </dgm:prSet>
      <dgm:spPr/>
    </dgm:pt>
    <dgm:pt modelId="{9B318302-9ACE-4758-8687-2470B09847A4}" type="pres">
      <dgm:prSet presAssocID="{61A3014F-759C-450A-9BB9-97E0D3B06CD1}" presName="sibTrans" presStyleLbl="sibTrans2D1" presStyleIdx="2" presStyleCnt="3"/>
      <dgm:spPr/>
    </dgm:pt>
    <dgm:pt modelId="{26C0D550-600D-4FDB-92CA-B1E9A7671636}" type="pres">
      <dgm:prSet presAssocID="{61A3014F-759C-450A-9BB9-97E0D3B06CD1}" presName="connectorText" presStyleLbl="sibTrans2D1" presStyleIdx="2" presStyleCnt="3"/>
      <dgm:spPr/>
    </dgm:pt>
  </dgm:ptLst>
  <dgm:cxnLst>
    <dgm:cxn modelId="{5E6FE20A-0571-40E3-8D21-606104953B2C}" type="presOf" srcId="{7EFFE17E-F9EF-4AD2-97A8-A565E5204390}" destId="{26C3D4FA-1300-4E31-8EB4-E2FF1E9592D8}" srcOrd="0" destOrd="0" presId="urn:microsoft.com/office/officeart/2005/8/layout/cycle7"/>
    <dgm:cxn modelId="{D4C2910E-C7BF-4C90-A246-A0F90120DB68}" type="presOf" srcId="{21BAA662-6B3F-4A0F-B61B-AC6E5AC4AB74}" destId="{B9FAE09B-185C-4ABA-A3F2-8149F418A796}" srcOrd="0" destOrd="0" presId="urn:microsoft.com/office/officeart/2005/8/layout/cycle7"/>
    <dgm:cxn modelId="{41672119-E06A-45B9-BC35-599D51276977}" srcId="{630318D1-09A0-418E-835A-605E54EEACAA}" destId="{21BAA662-6B3F-4A0F-B61B-AC6E5AC4AB74}" srcOrd="0" destOrd="0" parTransId="{788E1CF3-A17E-4B6C-96AA-B306F37E038C}" sibTransId="{CCC6A508-A985-4CB7-ACF1-6B24CB221A31}"/>
    <dgm:cxn modelId="{A2CDFA28-EAC9-4BA1-99CC-D0791AA16ABA}" srcId="{630318D1-09A0-418E-835A-605E54EEACAA}" destId="{7EFFE17E-F9EF-4AD2-97A8-A565E5204390}" srcOrd="1" destOrd="0" parTransId="{64691834-7211-43C3-B0D8-6092BC2D5A9C}" sibTransId="{067E680A-CA87-473D-B5D8-C91FECA54FE6}"/>
    <dgm:cxn modelId="{1316022F-AFA7-4757-8B1C-7AFE9E094147}" type="presOf" srcId="{067E680A-CA87-473D-B5D8-C91FECA54FE6}" destId="{34142885-69D6-4681-9C44-240B017718BE}" srcOrd="1" destOrd="0" presId="urn:microsoft.com/office/officeart/2005/8/layout/cycle7"/>
    <dgm:cxn modelId="{C59C4D3B-D0C3-4B48-A6E1-BC96C29DE2B9}" srcId="{630318D1-09A0-418E-835A-605E54EEACAA}" destId="{06E7513F-9809-406D-A02F-ABA9C52E4004}" srcOrd="2" destOrd="0" parTransId="{FF7C7DCF-024B-4410-A07F-A8119E296A7D}" sibTransId="{61A3014F-759C-450A-9BB9-97E0D3B06CD1}"/>
    <dgm:cxn modelId="{58590B4D-A84B-4A01-A6E6-3C022D7B12A8}" type="presOf" srcId="{06E7513F-9809-406D-A02F-ABA9C52E4004}" destId="{99566949-58E6-4463-B65A-E44C76248121}" srcOrd="0" destOrd="0" presId="urn:microsoft.com/office/officeart/2005/8/layout/cycle7"/>
    <dgm:cxn modelId="{5E354C56-72D6-4A1C-94B2-D51CC3BE00AE}" type="presOf" srcId="{CCC6A508-A985-4CB7-ACF1-6B24CB221A31}" destId="{83EA369E-75BE-4E83-AC4F-9F0F722153C8}" srcOrd="1" destOrd="0" presId="urn:microsoft.com/office/officeart/2005/8/layout/cycle7"/>
    <dgm:cxn modelId="{F8FB1083-6105-4FEB-94EA-2EE0A78C9C75}" type="presOf" srcId="{61A3014F-759C-450A-9BB9-97E0D3B06CD1}" destId="{9B318302-9ACE-4758-8687-2470B09847A4}" srcOrd="0" destOrd="0" presId="urn:microsoft.com/office/officeart/2005/8/layout/cycle7"/>
    <dgm:cxn modelId="{E4F096AB-FB87-4648-8C76-4C874E10AB09}" type="presOf" srcId="{61A3014F-759C-450A-9BB9-97E0D3B06CD1}" destId="{26C0D550-600D-4FDB-92CA-B1E9A7671636}" srcOrd="1" destOrd="0" presId="urn:microsoft.com/office/officeart/2005/8/layout/cycle7"/>
    <dgm:cxn modelId="{785D7BC7-857A-4611-A395-392C6D6DC1DF}" type="presOf" srcId="{630318D1-09A0-418E-835A-605E54EEACAA}" destId="{43C088AF-4B16-4EC5-A8CF-C873C48D8CC5}" srcOrd="0" destOrd="0" presId="urn:microsoft.com/office/officeart/2005/8/layout/cycle7"/>
    <dgm:cxn modelId="{D1EAEECC-3E05-4B6D-A893-186DCA0B1A22}" type="presOf" srcId="{067E680A-CA87-473D-B5D8-C91FECA54FE6}" destId="{21898114-3E9D-49C2-90F8-967CA38188E1}" srcOrd="0" destOrd="0" presId="urn:microsoft.com/office/officeart/2005/8/layout/cycle7"/>
    <dgm:cxn modelId="{E4F77FE3-0410-4DC7-9285-493B84C5C8EF}" type="presOf" srcId="{CCC6A508-A985-4CB7-ACF1-6B24CB221A31}" destId="{B00BB701-8816-429A-8D99-ECEE02DCF42A}" srcOrd="0" destOrd="0" presId="urn:microsoft.com/office/officeart/2005/8/layout/cycle7"/>
    <dgm:cxn modelId="{C53CD710-87E6-41F2-B5AB-84659F162175}" type="presParOf" srcId="{43C088AF-4B16-4EC5-A8CF-C873C48D8CC5}" destId="{B9FAE09B-185C-4ABA-A3F2-8149F418A796}" srcOrd="0" destOrd="0" presId="urn:microsoft.com/office/officeart/2005/8/layout/cycle7"/>
    <dgm:cxn modelId="{FB808779-DEE1-4D74-81E9-310D7A2C7E9E}" type="presParOf" srcId="{43C088AF-4B16-4EC5-A8CF-C873C48D8CC5}" destId="{B00BB701-8816-429A-8D99-ECEE02DCF42A}" srcOrd="1" destOrd="0" presId="urn:microsoft.com/office/officeart/2005/8/layout/cycle7"/>
    <dgm:cxn modelId="{5A228703-0558-42FB-9B38-02647CA4C24F}" type="presParOf" srcId="{B00BB701-8816-429A-8D99-ECEE02DCF42A}" destId="{83EA369E-75BE-4E83-AC4F-9F0F722153C8}" srcOrd="0" destOrd="0" presId="urn:microsoft.com/office/officeart/2005/8/layout/cycle7"/>
    <dgm:cxn modelId="{9D9308D2-4D4E-42D8-9929-C60332D69F44}" type="presParOf" srcId="{43C088AF-4B16-4EC5-A8CF-C873C48D8CC5}" destId="{26C3D4FA-1300-4E31-8EB4-E2FF1E9592D8}" srcOrd="2" destOrd="0" presId="urn:microsoft.com/office/officeart/2005/8/layout/cycle7"/>
    <dgm:cxn modelId="{E5D1CACE-AF2C-46AB-B35C-217FB4E3B596}" type="presParOf" srcId="{43C088AF-4B16-4EC5-A8CF-C873C48D8CC5}" destId="{21898114-3E9D-49C2-90F8-967CA38188E1}" srcOrd="3" destOrd="0" presId="urn:microsoft.com/office/officeart/2005/8/layout/cycle7"/>
    <dgm:cxn modelId="{273DE91F-BA4B-4F2C-9F6B-FAC75E7E541C}" type="presParOf" srcId="{21898114-3E9D-49C2-90F8-967CA38188E1}" destId="{34142885-69D6-4681-9C44-240B017718BE}" srcOrd="0" destOrd="0" presId="urn:microsoft.com/office/officeart/2005/8/layout/cycle7"/>
    <dgm:cxn modelId="{FF9203C3-5DFB-4861-8380-53BD8F4C9468}" type="presParOf" srcId="{43C088AF-4B16-4EC5-A8CF-C873C48D8CC5}" destId="{99566949-58E6-4463-B65A-E44C76248121}" srcOrd="4" destOrd="0" presId="urn:microsoft.com/office/officeart/2005/8/layout/cycle7"/>
    <dgm:cxn modelId="{E26715FA-12E6-49B6-8512-4CE4D585AB92}" type="presParOf" srcId="{43C088AF-4B16-4EC5-A8CF-C873C48D8CC5}" destId="{9B318302-9ACE-4758-8687-2470B09847A4}" srcOrd="5" destOrd="0" presId="urn:microsoft.com/office/officeart/2005/8/layout/cycle7"/>
    <dgm:cxn modelId="{DD8B413A-FB23-4390-9DAB-1A1B5A4CB498}" type="presParOf" srcId="{9B318302-9ACE-4758-8687-2470B09847A4}" destId="{26C0D550-600D-4FDB-92CA-B1E9A7671636}" srcOrd="0" destOrd="0" presId="urn:microsoft.com/office/officeart/2005/8/layout/cycle7"/>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30318D1-09A0-418E-835A-605E54EEACAA}"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es-CO"/>
        </a:p>
      </dgm:t>
    </dgm:pt>
    <dgm:pt modelId="{21BAA662-6B3F-4A0F-B61B-AC6E5AC4AB74}">
      <dgm:prSet/>
      <dgm:spPr>
        <a:solidFill>
          <a:schemeClr val="bg1">
            <a:lumMod val="85000"/>
          </a:schemeClr>
        </a:solidFill>
      </dgm:spPr>
      <dgm:t>
        <a:bodyPr/>
        <a:lstStyle/>
        <a:p>
          <a:r>
            <a:rPr lang="es-MX" dirty="0">
              <a:latin typeface="Poppins 1 Bold" panose="020B0604020202020204" charset="0"/>
              <a:cs typeface="Poppins 1 Bold" panose="020B0604020202020204" charset="0"/>
            </a:rPr>
            <a:t>¿Qué es la ingeniería de datos?</a:t>
          </a:r>
          <a:endParaRPr lang="es-CO" dirty="0">
            <a:latin typeface="Poppins 1 Bold" panose="020B0604020202020204" charset="0"/>
            <a:cs typeface="Poppins 1 Bold" panose="020B0604020202020204" charset="0"/>
          </a:endParaRPr>
        </a:p>
      </dgm:t>
    </dgm:pt>
    <dgm:pt modelId="{788E1CF3-A17E-4B6C-96AA-B306F37E038C}" type="parTrans" cxnId="{41672119-E06A-45B9-BC35-599D51276977}">
      <dgm:prSet/>
      <dgm:spPr/>
      <dgm:t>
        <a:bodyPr/>
        <a:lstStyle/>
        <a:p>
          <a:endParaRPr lang="es-CO"/>
        </a:p>
      </dgm:t>
    </dgm:pt>
    <dgm:pt modelId="{CCC6A508-A985-4CB7-ACF1-6B24CB221A31}" type="sibTrans" cxnId="{41672119-E06A-45B9-BC35-599D51276977}">
      <dgm:prSet/>
      <dgm:spPr/>
      <dgm:t>
        <a:bodyPr/>
        <a:lstStyle/>
        <a:p>
          <a:endParaRPr lang="es-CO"/>
        </a:p>
      </dgm:t>
    </dgm:pt>
    <dgm:pt modelId="{7EFFE17E-F9EF-4AD2-97A8-A565E5204390}">
      <dgm:prSet/>
      <dgm:spPr>
        <a:solidFill>
          <a:schemeClr val="bg1">
            <a:lumMod val="85000"/>
          </a:schemeClr>
        </a:solidFill>
        <a:ln>
          <a:solidFill>
            <a:schemeClr val="bg1">
              <a:lumMod val="85000"/>
            </a:schemeClr>
          </a:solidFill>
        </a:ln>
      </dgm:spPr>
      <dgm:t>
        <a:bodyPr/>
        <a:lstStyle/>
        <a:p>
          <a:r>
            <a:rPr lang="es-MX" dirty="0">
              <a:latin typeface="Poppins 1 Bold" panose="020B0604020202020204" charset="0"/>
              <a:cs typeface="Poppins 1 Bold" panose="020B0604020202020204" charset="0"/>
            </a:rPr>
            <a:t>¿Por qué es interesante la ingeniería de datos?</a:t>
          </a:r>
          <a:endParaRPr lang="es-CO" dirty="0">
            <a:latin typeface="Poppins 1 Bold" panose="020B0604020202020204" charset="0"/>
            <a:cs typeface="Poppins 1 Bold" panose="020B0604020202020204" charset="0"/>
          </a:endParaRPr>
        </a:p>
      </dgm:t>
    </dgm:pt>
    <dgm:pt modelId="{64691834-7211-43C3-B0D8-6092BC2D5A9C}" type="parTrans" cxnId="{A2CDFA28-EAC9-4BA1-99CC-D0791AA16ABA}">
      <dgm:prSet/>
      <dgm:spPr/>
      <dgm:t>
        <a:bodyPr/>
        <a:lstStyle/>
        <a:p>
          <a:endParaRPr lang="es-CO"/>
        </a:p>
      </dgm:t>
    </dgm:pt>
    <dgm:pt modelId="{067E680A-CA87-473D-B5D8-C91FECA54FE6}" type="sibTrans" cxnId="{A2CDFA28-EAC9-4BA1-99CC-D0791AA16ABA}">
      <dgm:prSet/>
      <dgm:spPr/>
      <dgm:t>
        <a:bodyPr/>
        <a:lstStyle/>
        <a:p>
          <a:endParaRPr lang="es-CO"/>
        </a:p>
      </dgm:t>
    </dgm:pt>
    <dgm:pt modelId="{06E7513F-9809-406D-A02F-ABA9C52E4004}">
      <dgm:prSet/>
      <dgm:spPr>
        <a:solidFill>
          <a:schemeClr val="accent4">
            <a:lumMod val="50000"/>
          </a:schemeClr>
        </a:solidFill>
        <a:ln>
          <a:solidFill>
            <a:schemeClr val="accent4">
              <a:lumMod val="50000"/>
            </a:schemeClr>
          </a:solidFill>
        </a:ln>
      </dgm:spPr>
      <dgm:t>
        <a:bodyPr/>
        <a:lstStyle/>
        <a:p>
          <a:r>
            <a:rPr lang="es-MX" dirty="0">
              <a:latin typeface="Poppins 1 Bold" panose="020B0604020202020204" charset="0"/>
              <a:cs typeface="Poppins 1 Bold" panose="020B0604020202020204" charset="0"/>
            </a:rPr>
            <a:t>¿Como formarnos en ingeniería de datos?</a:t>
          </a:r>
          <a:endParaRPr lang="es-CO" dirty="0">
            <a:latin typeface="Poppins 1 Bold" panose="020B0604020202020204" charset="0"/>
            <a:cs typeface="Poppins 1 Bold" panose="020B0604020202020204" charset="0"/>
          </a:endParaRPr>
        </a:p>
      </dgm:t>
    </dgm:pt>
    <dgm:pt modelId="{FF7C7DCF-024B-4410-A07F-A8119E296A7D}" type="parTrans" cxnId="{C59C4D3B-D0C3-4B48-A6E1-BC96C29DE2B9}">
      <dgm:prSet/>
      <dgm:spPr/>
      <dgm:t>
        <a:bodyPr/>
        <a:lstStyle/>
        <a:p>
          <a:endParaRPr lang="es-CO"/>
        </a:p>
      </dgm:t>
    </dgm:pt>
    <dgm:pt modelId="{61A3014F-759C-450A-9BB9-97E0D3B06CD1}" type="sibTrans" cxnId="{C59C4D3B-D0C3-4B48-A6E1-BC96C29DE2B9}">
      <dgm:prSet/>
      <dgm:spPr/>
      <dgm:t>
        <a:bodyPr/>
        <a:lstStyle/>
        <a:p>
          <a:endParaRPr lang="es-CO"/>
        </a:p>
      </dgm:t>
    </dgm:pt>
    <dgm:pt modelId="{870481C4-50CA-468B-9263-BF19DBC2119D}" type="pres">
      <dgm:prSet presAssocID="{630318D1-09A0-418E-835A-605E54EEACAA}" presName="Name0" presStyleCnt="0">
        <dgm:presLayoutVars>
          <dgm:dir/>
          <dgm:resizeHandles val="exact"/>
        </dgm:presLayoutVars>
      </dgm:prSet>
      <dgm:spPr/>
    </dgm:pt>
    <dgm:pt modelId="{6BB24DE4-1529-486A-ADBB-0C0CC14527FF}" type="pres">
      <dgm:prSet presAssocID="{21BAA662-6B3F-4A0F-B61B-AC6E5AC4AB74}" presName="node" presStyleLbl="node1" presStyleIdx="0" presStyleCnt="3">
        <dgm:presLayoutVars>
          <dgm:bulletEnabled val="1"/>
        </dgm:presLayoutVars>
      </dgm:prSet>
      <dgm:spPr/>
    </dgm:pt>
    <dgm:pt modelId="{D9601E09-C42B-489D-855A-7B13151F9E49}" type="pres">
      <dgm:prSet presAssocID="{CCC6A508-A985-4CB7-ACF1-6B24CB221A31}" presName="sibTrans" presStyleLbl="sibTrans2D1" presStyleIdx="0" presStyleCnt="3"/>
      <dgm:spPr/>
    </dgm:pt>
    <dgm:pt modelId="{0B8E794D-C937-4D5D-BD66-24542F70A74F}" type="pres">
      <dgm:prSet presAssocID="{CCC6A508-A985-4CB7-ACF1-6B24CB221A31}" presName="connectorText" presStyleLbl="sibTrans2D1" presStyleIdx="0" presStyleCnt="3"/>
      <dgm:spPr/>
    </dgm:pt>
    <dgm:pt modelId="{223F89CF-B4AC-48FB-9E65-76C185786BDB}" type="pres">
      <dgm:prSet presAssocID="{7EFFE17E-F9EF-4AD2-97A8-A565E5204390}" presName="node" presStyleLbl="node1" presStyleIdx="1" presStyleCnt="3">
        <dgm:presLayoutVars>
          <dgm:bulletEnabled val="1"/>
        </dgm:presLayoutVars>
      </dgm:prSet>
      <dgm:spPr/>
    </dgm:pt>
    <dgm:pt modelId="{5DCCA64F-5C31-47D8-BD1F-9C69D37046F7}" type="pres">
      <dgm:prSet presAssocID="{067E680A-CA87-473D-B5D8-C91FECA54FE6}" presName="sibTrans" presStyleLbl="sibTrans2D1" presStyleIdx="1" presStyleCnt="3"/>
      <dgm:spPr/>
    </dgm:pt>
    <dgm:pt modelId="{617159EE-6B6A-4403-98C2-2682867C8533}" type="pres">
      <dgm:prSet presAssocID="{067E680A-CA87-473D-B5D8-C91FECA54FE6}" presName="connectorText" presStyleLbl="sibTrans2D1" presStyleIdx="1" presStyleCnt="3"/>
      <dgm:spPr/>
    </dgm:pt>
    <dgm:pt modelId="{1247A953-6B57-4195-A4D4-22EAD9DEE30F}" type="pres">
      <dgm:prSet presAssocID="{06E7513F-9809-406D-A02F-ABA9C52E4004}" presName="node" presStyleLbl="node1" presStyleIdx="2" presStyleCnt="3">
        <dgm:presLayoutVars>
          <dgm:bulletEnabled val="1"/>
        </dgm:presLayoutVars>
      </dgm:prSet>
      <dgm:spPr/>
    </dgm:pt>
    <dgm:pt modelId="{34DF669E-F0F3-4F82-AF6D-3603D06E1B49}" type="pres">
      <dgm:prSet presAssocID="{61A3014F-759C-450A-9BB9-97E0D3B06CD1}" presName="sibTrans" presStyleLbl="sibTrans2D1" presStyleIdx="2" presStyleCnt="3"/>
      <dgm:spPr/>
    </dgm:pt>
    <dgm:pt modelId="{1591EDAA-B028-4D10-B3B1-7CF0DE6579F9}" type="pres">
      <dgm:prSet presAssocID="{61A3014F-759C-450A-9BB9-97E0D3B06CD1}" presName="connectorText" presStyleLbl="sibTrans2D1" presStyleIdx="2" presStyleCnt="3"/>
      <dgm:spPr/>
    </dgm:pt>
  </dgm:ptLst>
  <dgm:cxnLst>
    <dgm:cxn modelId="{77548D12-D6BB-45F5-BD41-B1C8613E35F1}" type="presOf" srcId="{61A3014F-759C-450A-9BB9-97E0D3B06CD1}" destId="{34DF669E-F0F3-4F82-AF6D-3603D06E1B49}" srcOrd="0" destOrd="0" presId="urn:microsoft.com/office/officeart/2005/8/layout/cycle7"/>
    <dgm:cxn modelId="{44FB3917-3806-40EC-8F94-8B0FFE0FCB1E}" type="presOf" srcId="{630318D1-09A0-418E-835A-605E54EEACAA}" destId="{870481C4-50CA-468B-9263-BF19DBC2119D}" srcOrd="0" destOrd="0" presId="urn:microsoft.com/office/officeart/2005/8/layout/cycle7"/>
    <dgm:cxn modelId="{41672119-E06A-45B9-BC35-599D51276977}" srcId="{630318D1-09A0-418E-835A-605E54EEACAA}" destId="{21BAA662-6B3F-4A0F-B61B-AC6E5AC4AB74}" srcOrd="0" destOrd="0" parTransId="{788E1CF3-A17E-4B6C-96AA-B306F37E038C}" sibTransId="{CCC6A508-A985-4CB7-ACF1-6B24CB221A31}"/>
    <dgm:cxn modelId="{B9FA4828-058B-4988-864E-73DE7C21DDAC}" type="presOf" srcId="{06E7513F-9809-406D-A02F-ABA9C52E4004}" destId="{1247A953-6B57-4195-A4D4-22EAD9DEE30F}" srcOrd="0" destOrd="0" presId="urn:microsoft.com/office/officeart/2005/8/layout/cycle7"/>
    <dgm:cxn modelId="{A2CDFA28-EAC9-4BA1-99CC-D0791AA16ABA}" srcId="{630318D1-09A0-418E-835A-605E54EEACAA}" destId="{7EFFE17E-F9EF-4AD2-97A8-A565E5204390}" srcOrd="1" destOrd="0" parTransId="{64691834-7211-43C3-B0D8-6092BC2D5A9C}" sibTransId="{067E680A-CA87-473D-B5D8-C91FECA54FE6}"/>
    <dgm:cxn modelId="{0CE7E036-C7B2-4D89-B4B6-3E96FD64C2E8}" type="presOf" srcId="{7EFFE17E-F9EF-4AD2-97A8-A565E5204390}" destId="{223F89CF-B4AC-48FB-9E65-76C185786BDB}" srcOrd="0" destOrd="0" presId="urn:microsoft.com/office/officeart/2005/8/layout/cycle7"/>
    <dgm:cxn modelId="{C59C4D3B-D0C3-4B48-A6E1-BC96C29DE2B9}" srcId="{630318D1-09A0-418E-835A-605E54EEACAA}" destId="{06E7513F-9809-406D-A02F-ABA9C52E4004}" srcOrd="2" destOrd="0" parTransId="{FF7C7DCF-024B-4410-A07F-A8119E296A7D}" sibTransId="{61A3014F-759C-450A-9BB9-97E0D3B06CD1}"/>
    <dgm:cxn modelId="{FB133D45-21B2-4419-8152-603D306BCED6}" type="presOf" srcId="{067E680A-CA87-473D-B5D8-C91FECA54FE6}" destId="{617159EE-6B6A-4403-98C2-2682867C8533}" srcOrd="1" destOrd="0" presId="urn:microsoft.com/office/officeart/2005/8/layout/cycle7"/>
    <dgm:cxn modelId="{70F1BA80-5715-4D39-9133-9D31FA0E30DE}" type="presOf" srcId="{21BAA662-6B3F-4A0F-B61B-AC6E5AC4AB74}" destId="{6BB24DE4-1529-486A-ADBB-0C0CC14527FF}" srcOrd="0" destOrd="0" presId="urn:microsoft.com/office/officeart/2005/8/layout/cycle7"/>
    <dgm:cxn modelId="{B06B1783-5838-4BB5-AB9E-20C7A2A5912F}" type="presOf" srcId="{CCC6A508-A985-4CB7-ACF1-6B24CB221A31}" destId="{0B8E794D-C937-4D5D-BD66-24542F70A74F}" srcOrd="1" destOrd="0" presId="urn:microsoft.com/office/officeart/2005/8/layout/cycle7"/>
    <dgm:cxn modelId="{B6E1EFB4-4AF8-4F9D-B58C-E781678DB485}" type="presOf" srcId="{CCC6A508-A985-4CB7-ACF1-6B24CB221A31}" destId="{D9601E09-C42B-489D-855A-7B13151F9E49}" srcOrd="0" destOrd="0" presId="urn:microsoft.com/office/officeart/2005/8/layout/cycle7"/>
    <dgm:cxn modelId="{274A85D0-8354-4C08-8ED3-3AE172472312}" type="presOf" srcId="{61A3014F-759C-450A-9BB9-97E0D3B06CD1}" destId="{1591EDAA-B028-4D10-B3B1-7CF0DE6579F9}" srcOrd="1" destOrd="0" presId="urn:microsoft.com/office/officeart/2005/8/layout/cycle7"/>
    <dgm:cxn modelId="{DD3A2FDD-3554-48D3-B249-225BF03897E3}" type="presOf" srcId="{067E680A-CA87-473D-B5D8-C91FECA54FE6}" destId="{5DCCA64F-5C31-47D8-BD1F-9C69D37046F7}" srcOrd="0" destOrd="0" presId="urn:microsoft.com/office/officeart/2005/8/layout/cycle7"/>
    <dgm:cxn modelId="{04918F92-3BE1-4E03-9295-E297A0AA0185}" type="presParOf" srcId="{870481C4-50CA-468B-9263-BF19DBC2119D}" destId="{6BB24DE4-1529-486A-ADBB-0C0CC14527FF}" srcOrd="0" destOrd="0" presId="urn:microsoft.com/office/officeart/2005/8/layout/cycle7"/>
    <dgm:cxn modelId="{4A725EDD-5251-4878-A27C-F4AB7AD2CCEB}" type="presParOf" srcId="{870481C4-50CA-468B-9263-BF19DBC2119D}" destId="{D9601E09-C42B-489D-855A-7B13151F9E49}" srcOrd="1" destOrd="0" presId="urn:microsoft.com/office/officeart/2005/8/layout/cycle7"/>
    <dgm:cxn modelId="{988313BC-CF68-4FC5-8142-CF87710ECFE5}" type="presParOf" srcId="{D9601E09-C42B-489D-855A-7B13151F9E49}" destId="{0B8E794D-C937-4D5D-BD66-24542F70A74F}" srcOrd="0" destOrd="0" presId="urn:microsoft.com/office/officeart/2005/8/layout/cycle7"/>
    <dgm:cxn modelId="{9D2BD942-0BE9-41CE-A2BF-DA4B781BF514}" type="presParOf" srcId="{870481C4-50CA-468B-9263-BF19DBC2119D}" destId="{223F89CF-B4AC-48FB-9E65-76C185786BDB}" srcOrd="2" destOrd="0" presId="urn:microsoft.com/office/officeart/2005/8/layout/cycle7"/>
    <dgm:cxn modelId="{FE416F1A-4D5F-4673-8714-A2C5EDE3AFC1}" type="presParOf" srcId="{870481C4-50CA-468B-9263-BF19DBC2119D}" destId="{5DCCA64F-5C31-47D8-BD1F-9C69D37046F7}" srcOrd="3" destOrd="0" presId="urn:microsoft.com/office/officeart/2005/8/layout/cycle7"/>
    <dgm:cxn modelId="{3A2012ED-E456-4556-9758-459FE6E5F7B9}" type="presParOf" srcId="{5DCCA64F-5C31-47D8-BD1F-9C69D37046F7}" destId="{617159EE-6B6A-4403-98C2-2682867C8533}" srcOrd="0" destOrd="0" presId="urn:microsoft.com/office/officeart/2005/8/layout/cycle7"/>
    <dgm:cxn modelId="{918C5CE6-F9EB-479B-8DC9-0B3D1A6019EA}" type="presParOf" srcId="{870481C4-50CA-468B-9263-BF19DBC2119D}" destId="{1247A953-6B57-4195-A4D4-22EAD9DEE30F}" srcOrd="4" destOrd="0" presId="urn:microsoft.com/office/officeart/2005/8/layout/cycle7"/>
    <dgm:cxn modelId="{5D824E72-5975-4FE3-BC06-1F21EE7733A0}" type="presParOf" srcId="{870481C4-50CA-468B-9263-BF19DBC2119D}" destId="{34DF669E-F0F3-4F82-AF6D-3603D06E1B49}" srcOrd="5" destOrd="0" presId="urn:microsoft.com/office/officeart/2005/8/layout/cycle7"/>
    <dgm:cxn modelId="{4E7D3677-CAFE-4998-B14E-B7D7FA28E8AC}" type="presParOf" srcId="{34DF669E-F0F3-4F82-AF6D-3603D06E1B49}" destId="{1591EDAA-B028-4D10-B3B1-7CF0DE6579F9}" srcOrd="0" destOrd="0" presId="urn:microsoft.com/office/officeart/2005/8/layout/cycle7"/>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0318D1-09A0-418E-835A-605E54EEACAA}"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es-CO"/>
        </a:p>
      </dgm:t>
    </dgm:pt>
    <dgm:pt modelId="{21BAA662-6B3F-4A0F-B61B-AC6E5AC4AB74}">
      <dgm:prSet/>
      <dgm:spPr>
        <a:solidFill>
          <a:schemeClr val="accent4">
            <a:lumMod val="50000"/>
          </a:schemeClr>
        </a:solidFill>
      </dgm:spPr>
      <dgm:t>
        <a:bodyPr/>
        <a:lstStyle/>
        <a:p>
          <a:r>
            <a:rPr lang="es-MX" dirty="0">
              <a:latin typeface="Poppins 1 Bold" panose="020B0604020202020204" charset="0"/>
              <a:cs typeface="Poppins 1 Bold" panose="020B0604020202020204" charset="0"/>
            </a:rPr>
            <a:t>¿Qué es la ingeniería de datos?</a:t>
          </a:r>
          <a:endParaRPr lang="es-CO" dirty="0">
            <a:latin typeface="Poppins 1 Bold" panose="020B0604020202020204" charset="0"/>
            <a:cs typeface="Poppins 1 Bold" panose="020B0604020202020204" charset="0"/>
          </a:endParaRPr>
        </a:p>
      </dgm:t>
    </dgm:pt>
    <dgm:pt modelId="{788E1CF3-A17E-4B6C-96AA-B306F37E038C}" type="parTrans" cxnId="{41672119-E06A-45B9-BC35-599D51276977}">
      <dgm:prSet/>
      <dgm:spPr/>
      <dgm:t>
        <a:bodyPr/>
        <a:lstStyle/>
        <a:p>
          <a:endParaRPr lang="es-CO"/>
        </a:p>
      </dgm:t>
    </dgm:pt>
    <dgm:pt modelId="{CCC6A508-A985-4CB7-ACF1-6B24CB221A31}" type="sibTrans" cxnId="{41672119-E06A-45B9-BC35-599D51276977}">
      <dgm:prSet/>
      <dgm:spPr/>
      <dgm:t>
        <a:bodyPr/>
        <a:lstStyle/>
        <a:p>
          <a:endParaRPr lang="es-CO"/>
        </a:p>
      </dgm:t>
    </dgm:pt>
    <dgm:pt modelId="{7EFFE17E-F9EF-4AD2-97A8-A565E5204390}">
      <dgm:prSet/>
      <dgm:spPr>
        <a:solidFill>
          <a:schemeClr val="bg1">
            <a:lumMod val="85000"/>
          </a:schemeClr>
        </a:solidFill>
        <a:ln>
          <a:solidFill>
            <a:schemeClr val="bg1">
              <a:lumMod val="85000"/>
            </a:schemeClr>
          </a:solidFill>
        </a:ln>
      </dgm:spPr>
      <dgm:t>
        <a:bodyPr/>
        <a:lstStyle/>
        <a:p>
          <a:r>
            <a:rPr lang="es-MX" dirty="0">
              <a:latin typeface="Poppins 1 Bold" panose="020B0604020202020204" charset="0"/>
              <a:cs typeface="Poppins 1 Bold" panose="020B0604020202020204" charset="0"/>
            </a:rPr>
            <a:t>¿Por qué es interesante la ingeniería de datos?</a:t>
          </a:r>
          <a:endParaRPr lang="es-CO" dirty="0">
            <a:latin typeface="Poppins 1 Bold" panose="020B0604020202020204" charset="0"/>
            <a:cs typeface="Poppins 1 Bold" panose="020B0604020202020204" charset="0"/>
          </a:endParaRPr>
        </a:p>
      </dgm:t>
    </dgm:pt>
    <dgm:pt modelId="{64691834-7211-43C3-B0D8-6092BC2D5A9C}" type="parTrans" cxnId="{A2CDFA28-EAC9-4BA1-99CC-D0791AA16ABA}">
      <dgm:prSet/>
      <dgm:spPr/>
      <dgm:t>
        <a:bodyPr/>
        <a:lstStyle/>
        <a:p>
          <a:endParaRPr lang="es-CO"/>
        </a:p>
      </dgm:t>
    </dgm:pt>
    <dgm:pt modelId="{067E680A-CA87-473D-B5D8-C91FECA54FE6}" type="sibTrans" cxnId="{A2CDFA28-EAC9-4BA1-99CC-D0791AA16ABA}">
      <dgm:prSet/>
      <dgm:spPr/>
      <dgm:t>
        <a:bodyPr/>
        <a:lstStyle/>
        <a:p>
          <a:endParaRPr lang="es-CO"/>
        </a:p>
      </dgm:t>
    </dgm:pt>
    <dgm:pt modelId="{06E7513F-9809-406D-A02F-ABA9C52E4004}">
      <dgm:prSet/>
      <dgm:spPr>
        <a:solidFill>
          <a:schemeClr val="bg1">
            <a:lumMod val="85000"/>
          </a:schemeClr>
        </a:solidFill>
      </dgm:spPr>
      <dgm:t>
        <a:bodyPr/>
        <a:lstStyle/>
        <a:p>
          <a:r>
            <a:rPr lang="es-MX" dirty="0">
              <a:latin typeface="Poppins 1 Bold" panose="020B0604020202020204" charset="0"/>
              <a:cs typeface="Poppins 1 Bold" panose="020B0604020202020204" charset="0"/>
            </a:rPr>
            <a:t>¿Como formarnos en ingeniería de datos?</a:t>
          </a:r>
          <a:endParaRPr lang="es-CO" dirty="0">
            <a:latin typeface="Poppins 1 Bold" panose="020B0604020202020204" charset="0"/>
            <a:cs typeface="Poppins 1 Bold" panose="020B0604020202020204" charset="0"/>
          </a:endParaRPr>
        </a:p>
      </dgm:t>
    </dgm:pt>
    <dgm:pt modelId="{FF7C7DCF-024B-4410-A07F-A8119E296A7D}" type="parTrans" cxnId="{C59C4D3B-D0C3-4B48-A6E1-BC96C29DE2B9}">
      <dgm:prSet/>
      <dgm:spPr/>
      <dgm:t>
        <a:bodyPr/>
        <a:lstStyle/>
        <a:p>
          <a:endParaRPr lang="es-CO"/>
        </a:p>
      </dgm:t>
    </dgm:pt>
    <dgm:pt modelId="{61A3014F-759C-450A-9BB9-97E0D3B06CD1}" type="sibTrans" cxnId="{C59C4D3B-D0C3-4B48-A6E1-BC96C29DE2B9}">
      <dgm:prSet/>
      <dgm:spPr/>
      <dgm:t>
        <a:bodyPr/>
        <a:lstStyle/>
        <a:p>
          <a:endParaRPr lang="es-CO"/>
        </a:p>
      </dgm:t>
    </dgm:pt>
    <dgm:pt modelId="{CC0943E6-5BA7-4959-980E-D934FD197AFB}" type="pres">
      <dgm:prSet presAssocID="{630318D1-09A0-418E-835A-605E54EEACAA}" presName="Name0" presStyleCnt="0">
        <dgm:presLayoutVars>
          <dgm:dir/>
          <dgm:resizeHandles val="exact"/>
        </dgm:presLayoutVars>
      </dgm:prSet>
      <dgm:spPr/>
    </dgm:pt>
    <dgm:pt modelId="{E5A57FC7-67E5-4536-BE47-4C5F90D33AC2}" type="pres">
      <dgm:prSet presAssocID="{21BAA662-6B3F-4A0F-B61B-AC6E5AC4AB74}" presName="node" presStyleLbl="node1" presStyleIdx="0" presStyleCnt="3">
        <dgm:presLayoutVars>
          <dgm:bulletEnabled val="1"/>
        </dgm:presLayoutVars>
      </dgm:prSet>
      <dgm:spPr/>
    </dgm:pt>
    <dgm:pt modelId="{56D2D0AD-3B90-4144-AB58-ED1CBFE64B62}" type="pres">
      <dgm:prSet presAssocID="{CCC6A508-A985-4CB7-ACF1-6B24CB221A31}" presName="sibTrans" presStyleLbl="sibTrans2D1" presStyleIdx="0" presStyleCnt="3"/>
      <dgm:spPr/>
    </dgm:pt>
    <dgm:pt modelId="{0846E364-48DD-4A5B-AEC8-E350723EACC6}" type="pres">
      <dgm:prSet presAssocID="{CCC6A508-A985-4CB7-ACF1-6B24CB221A31}" presName="connectorText" presStyleLbl="sibTrans2D1" presStyleIdx="0" presStyleCnt="3"/>
      <dgm:spPr/>
    </dgm:pt>
    <dgm:pt modelId="{AAEE729A-CF41-46B6-9F1C-22CAFA6E7565}" type="pres">
      <dgm:prSet presAssocID="{7EFFE17E-F9EF-4AD2-97A8-A565E5204390}" presName="node" presStyleLbl="node1" presStyleIdx="1" presStyleCnt="3">
        <dgm:presLayoutVars>
          <dgm:bulletEnabled val="1"/>
        </dgm:presLayoutVars>
      </dgm:prSet>
      <dgm:spPr/>
    </dgm:pt>
    <dgm:pt modelId="{A4E1A601-AC36-44B3-8188-63239F806815}" type="pres">
      <dgm:prSet presAssocID="{067E680A-CA87-473D-B5D8-C91FECA54FE6}" presName="sibTrans" presStyleLbl="sibTrans2D1" presStyleIdx="1" presStyleCnt="3"/>
      <dgm:spPr/>
    </dgm:pt>
    <dgm:pt modelId="{98D2456F-E4B5-48D8-893B-C7859D9F11A1}" type="pres">
      <dgm:prSet presAssocID="{067E680A-CA87-473D-B5D8-C91FECA54FE6}" presName="connectorText" presStyleLbl="sibTrans2D1" presStyleIdx="1" presStyleCnt="3"/>
      <dgm:spPr/>
    </dgm:pt>
    <dgm:pt modelId="{2D6C3E82-D04F-4E0B-8DB1-E8A8F0B7E082}" type="pres">
      <dgm:prSet presAssocID="{06E7513F-9809-406D-A02F-ABA9C52E4004}" presName="node" presStyleLbl="node1" presStyleIdx="2" presStyleCnt="3">
        <dgm:presLayoutVars>
          <dgm:bulletEnabled val="1"/>
        </dgm:presLayoutVars>
      </dgm:prSet>
      <dgm:spPr/>
    </dgm:pt>
    <dgm:pt modelId="{38FD64A2-9767-4DA1-92C4-38B3559190E5}" type="pres">
      <dgm:prSet presAssocID="{61A3014F-759C-450A-9BB9-97E0D3B06CD1}" presName="sibTrans" presStyleLbl="sibTrans2D1" presStyleIdx="2" presStyleCnt="3"/>
      <dgm:spPr/>
    </dgm:pt>
    <dgm:pt modelId="{FDE99651-22E9-432B-8C34-42BC716B74DD}" type="pres">
      <dgm:prSet presAssocID="{61A3014F-759C-450A-9BB9-97E0D3B06CD1}" presName="connectorText" presStyleLbl="sibTrans2D1" presStyleIdx="2" presStyleCnt="3"/>
      <dgm:spPr/>
    </dgm:pt>
  </dgm:ptLst>
  <dgm:cxnLst>
    <dgm:cxn modelId="{CED37B0F-21BC-4B18-A34C-F109EEAE11F8}" type="presOf" srcId="{CCC6A508-A985-4CB7-ACF1-6B24CB221A31}" destId="{0846E364-48DD-4A5B-AEC8-E350723EACC6}" srcOrd="1" destOrd="0" presId="urn:microsoft.com/office/officeart/2005/8/layout/cycle7"/>
    <dgm:cxn modelId="{41672119-E06A-45B9-BC35-599D51276977}" srcId="{630318D1-09A0-418E-835A-605E54EEACAA}" destId="{21BAA662-6B3F-4A0F-B61B-AC6E5AC4AB74}" srcOrd="0" destOrd="0" parTransId="{788E1CF3-A17E-4B6C-96AA-B306F37E038C}" sibTransId="{CCC6A508-A985-4CB7-ACF1-6B24CB221A31}"/>
    <dgm:cxn modelId="{911B6028-F345-4313-A8A4-6FB142B56D1C}" type="presOf" srcId="{CCC6A508-A985-4CB7-ACF1-6B24CB221A31}" destId="{56D2D0AD-3B90-4144-AB58-ED1CBFE64B62}" srcOrd="0" destOrd="0" presId="urn:microsoft.com/office/officeart/2005/8/layout/cycle7"/>
    <dgm:cxn modelId="{A2CDFA28-EAC9-4BA1-99CC-D0791AA16ABA}" srcId="{630318D1-09A0-418E-835A-605E54EEACAA}" destId="{7EFFE17E-F9EF-4AD2-97A8-A565E5204390}" srcOrd="1" destOrd="0" parTransId="{64691834-7211-43C3-B0D8-6092BC2D5A9C}" sibTransId="{067E680A-CA87-473D-B5D8-C91FECA54FE6}"/>
    <dgm:cxn modelId="{C59C4D3B-D0C3-4B48-A6E1-BC96C29DE2B9}" srcId="{630318D1-09A0-418E-835A-605E54EEACAA}" destId="{06E7513F-9809-406D-A02F-ABA9C52E4004}" srcOrd="2" destOrd="0" parTransId="{FF7C7DCF-024B-4410-A07F-A8119E296A7D}" sibTransId="{61A3014F-759C-450A-9BB9-97E0D3B06CD1}"/>
    <dgm:cxn modelId="{9767E545-CA60-4428-8F84-824009B2CB05}" type="presOf" srcId="{067E680A-CA87-473D-B5D8-C91FECA54FE6}" destId="{A4E1A601-AC36-44B3-8188-63239F806815}" srcOrd="0" destOrd="0" presId="urn:microsoft.com/office/officeart/2005/8/layout/cycle7"/>
    <dgm:cxn modelId="{0C3A7B6C-F20F-4A4C-8AF6-6CA13B562CE0}" type="presOf" srcId="{21BAA662-6B3F-4A0F-B61B-AC6E5AC4AB74}" destId="{E5A57FC7-67E5-4536-BE47-4C5F90D33AC2}" srcOrd="0" destOrd="0" presId="urn:microsoft.com/office/officeart/2005/8/layout/cycle7"/>
    <dgm:cxn modelId="{2449106E-B257-4F1B-9CD8-3A79F1EAFC04}" type="presOf" srcId="{067E680A-CA87-473D-B5D8-C91FECA54FE6}" destId="{98D2456F-E4B5-48D8-893B-C7859D9F11A1}" srcOrd="1" destOrd="0" presId="urn:microsoft.com/office/officeart/2005/8/layout/cycle7"/>
    <dgm:cxn modelId="{CA05FE77-AA02-47D1-B891-E222A23D511B}" type="presOf" srcId="{06E7513F-9809-406D-A02F-ABA9C52E4004}" destId="{2D6C3E82-D04F-4E0B-8DB1-E8A8F0B7E082}" srcOrd="0" destOrd="0" presId="urn:microsoft.com/office/officeart/2005/8/layout/cycle7"/>
    <dgm:cxn modelId="{4AE4409B-F867-484D-9513-EFBA83AC9319}" type="presOf" srcId="{61A3014F-759C-450A-9BB9-97E0D3B06CD1}" destId="{FDE99651-22E9-432B-8C34-42BC716B74DD}" srcOrd="1" destOrd="0" presId="urn:microsoft.com/office/officeart/2005/8/layout/cycle7"/>
    <dgm:cxn modelId="{1D7043D4-F076-44C0-A526-E1642FE4E288}" type="presOf" srcId="{61A3014F-759C-450A-9BB9-97E0D3B06CD1}" destId="{38FD64A2-9767-4DA1-92C4-38B3559190E5}" srcOrd="0" destOrd="0" presId="urn:microsoft.com/office/officeart/2005/8/layout/cycle7"/>
    <dgm:cxn modelId="{837894DF-CAEA-4FC8-84E6-F426BF9B9A6D}" type="presOf" srcId="{630318D1-09A0-418E-835A-605E54EEACAA}" destId="{CC0943E6-5BA7-4959-980E-D934FD197AFB}" srcOrd="0" destOrd="0" presId="urn:microsoft.com/office/officeart/2005/8/layout/cycle7"/>
    <dgm:cxn modelId="{C492A4E6-B91E-4555-A4BA-918CF2BAFEFF}" type="presOf" srcId="{7EFFE17E-F9EF-4AD2-97A8-A565E5204390}" destId="{AAEE729A-CF41-46B6-9F1C-22CAFA6E7565}" srcOrd="0" destOrd="0" presId="urn:microsoft.com/office/officeart/2005/8/layout/cycle7"/>
    <dgm:cxn modelId="{B78BD11F-E1CA-4218-AFA0-CEA64FBFC886}" type="presParOf" srcId="{CC0943E6-5BA7-4959-980E-D934FD197AFB}" destId="{E5A57FC7-67E5-4536-BE47-4C5F90D33AC2}" srcOrd="0" destOrd="0" presId="urn:microsoft.com/office/officeart/2005/8/layout/cycle7"/>
    <dgm:cxn modelId="{154B4A3A-D30C-4D1F-9927-E8680E11AA1A}" type="presParOf" srcId="{CC0943E6-5BA7-4959-980E-D934FD197AFB}" destId="{56D2D0AD-3B90-4144-AB58-ED1CBFE64B62}" srcOrd="1" destOrd="0" presId="urn:microsoft.com/office/officeart/2005/8/layout/cycle7"/>
    <dgm:cxn modelId="{E045533A-4931-448E-A72B-94E8C4D49278}" type="presParOf" srcId="{56D2D0AD-3B90-4144-AB58-ED1CBFE64B62}" destId="{0846E364-48DD-4A5B-AEC8-E350723EACC6}" srcOrd="0" destOrd="0" presId="urn:microsoft.com/office/officeart/2005/8/layout/cycle7"/>
    <dgm:cxn modelId="{00B3AEBF-6131-4F58-B807-4070B835F3DF}" type="presParOf" srcId="{CC0943E6-5BA7-4959-980E-D934FD197AFB}" destId="{AAEE729A-CF41-46B6-9F1C-22CAFA6E7565}" srcOrd="2" destOrd="0" presId="urn:microsoft.com/office/officeart/2005/8/layout/cycle7"/>
    <dgm:cxn modelId="{BFB2ACF6-6C66-4928-AF63-BD431C78FBDD}" type="presParOf" srcId="{CC0943E6-5BA7-4959-980E-D934FD197AFB}" destId="{A4E1A601-AC36-44B3-8188-63239F806815}" srcOrd="3" destOrd="0" presId="urn:microsoft.com/office/officeart/2005/8/layout/cycle7"/>
    <dgm:cxn modelId="{474AECCA-E7AD-48E8-86C6-2EAB484A3AAF}" type="presParOf" srcId="{A4E1A601-AC36-44B3-8188-63239F806815}" destId="{98D2456F-E4B5-48D8-893B-C7859D9F11A1}" srcOrd="0" destOrd="0" presId="urn:microsoft.com/office/officeart/2005/8/layout/cycle7"/>
    <dgm:cxn modelId="{9BFC4C2F-47E8-46AE-9572-862AAD085FB5}" type="presParOf" srcId="{CC0943E6-5BA7-4959-980E-D934FD197AFB}" destId="{2D6C3E82-D04F-4E0B-8DB1-E8A8F0B7E082}" srcOrd="4" destOrd="0" presId="urn:microsoft.com/office/officeart/2005/8/layout/cycle7"/>
    <dgm:cxn modelId="{24B1FE08-11CB-4322-94F3-B1994D10333A}" type="presParOf" srcId="{CC0943E6-5BA7-4959-980E-D934FD197AFB}" destId="{38FD64A2-9767-4DA1-92C4-38B3559190E5}" srcOrd="5" destOrd="0" presId="urn:microsoft.com/office/officeart/2005/8/layout/cycle7"/>
    <dgm:cxn modelId="{CA509866-BEC1-41B0-A054-2396363AD055}" type="presParOf" srcId="{38FD64A2-9767-4DA1-92C4-38B3559190E5}" destId="{FDE99651-22E9-432B-8C34-42BC716B74DD}" srcOrd="0" destOrd="0" presId="urn:microsoft.com/office/officeart/2005/8/layout/cycle7"/>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AD6B21-47CC-44A5-8E5F-E46870BC2104}"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s-CO"/>
        </a:p>
      </dgm:t>
    </dgm:pt>
    <dgm:pt modelId="{FE8C9A48-E1C9-4CC9-AF66-9C5CB2DB5154}">
      <dgm:prSet/>
      <dgm:spPr/>
      <dgm:t>
        <a:bodyPr/>
        <a:lstStyle/>
        <a:p>
          <a:r>
            <a:rPr lang="es-CO" dirty="0">
              <a:latin typeface="Poppins" panose="00000500000000000000" pitchFamily="2" charset="0"/>
              <a:cs typeface="Poppins" panose="00000500000000000000" pitchFamily="2" charset="0"/>
            </a:rPr>
            <a:t>Definición provisional</a:t>
          </a:r>
        </a:p>
      </dgm:t>
    </dgm:pt>
    <dgm:pt modelId="{A27CCBFA-F27A-4FD1-BB4F-05AE8A42FA21}" type="parTrans" cxnId="{44C05F4D-9062-46CE-8C89-F45AB38B578B}">
      <dgm:prSet/>
      <dgm:spPr/>
      <dgm:t>
        <a:bodyPr/>
        <a:lstStyle/>
        <a:p>
          <a:endParaRPr lang="es-CO"/>
        </a:p>
      </dgm:t>
    </dgm:pt>
    <dgm:pt modelId="{D8C96D14-C9A7-489E-AC68-09B9314C7A6A}" type="sibTrans" cxnId="{44C05F4D-9062-46CE-8C89-F45AB38B578B}">
      <dgm:prSet/>
      <dgm:spPr/>
      <dgm:t>
        <a:bodyPr/>
        <a:lstStyle/>
        <a:p>
          <a:endParaRPr lang="es-CO"/>
        </a:p>
      </dgm:t>
    </dgm:pt>
    <dgm:pt modelId="{35C09045-8CD3-4415-8C43-4DB3BA7B3C6C}" type="pres">
      <dgm:prSet presAssocID="{DAAD6B21-47CC-44A5-8E5F-E46870BC2104}" presName="linear" presStyleCnt="0">
        <dgm:presLayoutVars>
          <dgm:animLvl val="lvl"/>
          <dgm:resizeHandles val="exact"/>
        </dgm:presLayoutVars>
      </dgm:prSet>
      <dgm:spPr/>
    </dgm:pt>
    <dgm:pt modelId="{3A75808B-CF75-49C9-BB41-B2585EF1DD38}" type="pres">
      <dgm:prSet presAssocID="{FE8C9A48-E1C9-4CC9-AF66-9C5CB2DB5154}" presName="parentText" presStyleLbl="node1" presStyleIdx="0" presStyleCnt="1" custLinFactY="-22686" custLinFactNeighborX="1389" custLinFactNeighborY="-100000">
        <dgm:presLayoutVars>
          <dgm:chMax val="0"/>
          <dgm:bulletEnabled val="1"/>
        </dgm:presLayoutVars>
      </dgm:prSet>
      <dgm:spPr/>
    </dgm:pt>
  </dgm:ptLst>
  <dgm:cxnLst>
    <dgm:cxn modelId="{44C05F4D-9062-46CE-8C89-F45AB38B578B}" srcId="{DAAD6B21-47CC-44A5-8E5F-E46870BC2104}" destId="{FE8C9A48-E1C9-4CC9-AF66-9C5CB2DB5154}" srcOrd="0" destOrd="0" parTransId="{A27CCBFA-F27A-4FD1-BB4F-05AE8A42FA21}" sibTransId="{D8C96D14-C9A7-489E-AC68-09B9314C7A6A}"/>
    <dgm:cxn modelId="{E616BCA0-F1DC-416C-8EAE-7E08C73E37A1}" type="presOf" srcId="{DAAD6B21-47CC-44A5-8E5F-E46870BC2104}" destId="{35C09045-8CD3-4415-8C43-4DB3BA7B3C6C}" srcOrd="0" destOrd="0" presId="urn:microsoft.com/office/officeart/2005/8/layout/vList2"/>
    <dgm:cxn modelId="{E56794D4-2732-4174-9207-8BB7ED30A2D8}" type="presOf" srcId="{FE8C9A48-E1C9-4CC9-AF66-9C5CB2DB5154}" destId="{3A75808B-CF75-49C9-BB41-B2585EF1DD38}" srcOrd="0" destOrd="0" presId="urn:microsoft.com/office/officeart/2005/8/layout/vList2"/>
    <dgm:cxn modelId="{C6A68E3A-130B-4D70-A6B7-8C22E96A733E}" type="presParOf" srcId="{35C09045-8CD3-4415-8C43-4DB3BA7B3C6C}" destId="{3A75808B-CF75-49C9-BB41-B2585EF1DD38}"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30318D1-09A0-418E-835A-605E54EEACAA}"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es-CO"/>
        </a:p>
      </dgm:t>
    </dgm:pt>
    <dgm:pt modelId="{21BAA662-6B3F-4A0F-B61B-AC6E5AC4AB74}">
      <dgm:prSet/>
      <dgm:spPr>
        <a:solidFill>
          <a:schemeClr val="bg1">
            <a:lumMod val="85000"/>
          </a:schemeClr>
        </a:solidFill>
      </dgm:spPr>
      <dgm:t>
        <a:bodyPr/>
        <a:lstStyle/>
        <a:p>
          <a:r>
            <a:rPr lang="es-MX" dirty="0">
              <a:latin typeface="Poppins 1 Bold" panose="020B0604020202020204" charset="0"/>
              <a:cs typeface="Poppins 1 Bold" panose="020B0604020202020204" charset="0"/>
            </a:rPr>
            <a:t>¿Qué es la ingeniería de datos?</a:t>
          </a:r>
          <a:endParaRPr lang="es-CO" dirty="0">
            <a:latin typeface="Poppins 1 Bold" panose="020B0604020202020204" charset="0"/>
            <a:cs typeface="Poppins 1 Bold" panose="020B0604020202020204" charset="0"/>
          </a:endParaRPr>
        </a:p>
      </dgm:t>
    </dgm:pt>
    <dgm:pt modelId="{788E1CF3-A17E-4B6C-96AA-B306F37E038C}" type="parTrans" cxnId="{41672119-E06A-45B9-BC35-599D51276977}">
      <dgm:prSet/>
      <dgm:spPr/>
      <dgm:t>
        <a:bodyPr/>
        <a:lstStyle/>
        <a:p>
          <a:endParaRPr lang="es-CO"/>
        </a:p>
      </dgm:t>
    </dgm:pt>
    <dgm:pt modelId="{CCC6A508-A985-4CB7-ACF1-6B24CB221A31}" type="sibTrans" cxnId="{41672119-E06A-45B9-BC35-599D51276977}">
      <dgm:prSet/>
      <dgm:spPr/>
      <dgm:t>
        <a:bodyPr/>
        <a:lstStyle/>
        <a:p>
          <a:endParaRPr lang="es-CO"/>
        </a:p>
      </dgm:t>
    </dgm:pt>
    <dgm:pt modelId="{7EFFE17E-F9EF-4AD2-97A8-A565E5204390}">
      <dgm:prSet/>
      <dgm:spPr>
        <a:solidFill>
          <a:schemeClr val="accent4">
            <a:lumMod val="50000"/>
          </a:schemeClr>
        </a:solidFill>
        <a:ln>
          <a:solidFill>
            <a:schemeClr val="accent4">
              <a:lumMod val="50000"/>
            </a:schemeClr>
          </a:solidFill>
        </a:ln>
      </dgm:spPr>
      <dgm:t>
        <a:bodyPr/>
        <a:lstStyle/>
        <a:p>
          <a:r>
            <a:rPr lang="es-MX" dirty="0">
              <a:latin typeface="Poppins 1 Bold" panose="020B0604020202020204" charset="0"/>
              <a:cs typeface="Poppins 1 Bold" panose="020B0604020202020204" charset="0"/>
            </a:rPr>
            <a:t>¿Por qué es interesante la ingeniería de datos?</a:t>
          </a:r>
          <a:endParaRPr lang="es-CO" dirty="0">
            <a:latin typeface="Poppins 1 Bold" panose="020B0604020202020204" charset="0"/>
            <a:cs typeface="Poppins 1 Bold" panose="020B0604020202020204" charset="0"/>
          </a:endParaRPr>
        </a:p>
      </dgm:t>
    </dgm:pt>
    <dgm:pt modelId="{64691834-7211-43C3-B0D8-6092BC2D5A9C}" type="parTrans" cxnId="{A2CDFA28-EAC9-4BA1-99CC-D0791AA16ABA}">
      <dgm:prSet/>
      <dgm:spPr/>
      <dgm:t>
        <a:bodyPr/>
        <a:lstStyle/>
        <a:p>
          <a:endParaRPr lang="es-CO"/>
        </a:p>
      </dgm:t>
    </dgm:pt>
    <dgm:pt modelId="{067E680A-CA87-473D-B5D8-C91FECA54FE6}" type="sibTrans" cxnId="{A2CDFA28-EAC9-4BA1-99CC-D0791AA16ABA}">
      <dgm:prSet/>
      <dgm:spPr/>
      <dgm:t>
        <a:bodyPr/>
        <a:lstStyle/>
        <a:p>
          <a:endParaRPr lang="es-CO"/>
        </a:p>
      </dgm:t>
    </dgm:pt>
    <dgm:pt modelId="{06E7513F-9809-406D-A02F-ABA9C52E4004}">
      <dgm:prSet/>
      <dgm:spPr>
        <a:solidFill>
          <a:schemeClr val="bg1">
            <a:lumMod val="85000"/>
          </a:schemeClr>
        </a:solidFill>
      </dgm:spPr>
      <dgm:t>
        <a:bodyPr/>
        <a:lstStyle/>
        <a:p>
          <a:r>
            <a:rPr lang="es-MX" dirty="0">
              <a:latin typeface="Poppins 1 Bold" panose="020B0604020202020204" charset="0"/>
              <a:cs typeface="Poppins 1 Bold" panose="020B0604020202020204" charset="0"/>
            </a:rPr>
            <a:t>¿Como formarnos en ingeniería de datos?</a:t>
          </a:r>
          <a:endParaRPr lang="es-CO" dirty="0">
            <a:latin typeface="Poppins 1 Bold" panose="020B0604020202020204" charset="0"/>
            <a:cs typeface="Poppins 1 Bold" panose="020B0604020202020204" charset="0"/>
          </a:endParaRPr>
        </a:p>
      </dgm:t>
    </dgm:pt>
    <dgm:pt modelId="{FF7C7DCF-024B-4410-A07F-A8119E296A7D}" type="parTrans" cxnId="{C59C4D3B-D0C3-4B48-A6E1-BC96C29DE2B9}">
      <dgm:prSet/>
      <dgm:spPr/>
      <dgm:t>
        <a:bodyPr/>
        <a:lstStyle/>
        <a:p>
          <a:endParaRPr lang="es-CO"/>
        </a:p>
      </dgm:t>
    </dgm:pt>
    <dgm:pt modelId="{61A3014F-759C-450A-9BB9-97E0D3B06CD1}" type="sibTrans" cxnId="{C59C4D3B-D0C3-4B48-A6E1-BC96C29DE2B9}">
      <dgm:prSet/>
      <dgm:spPr/>
      <dgm:t>
        <a:bodyPr/>
        <a:lstStyle/>
        <a:p>
          <a:endParaRPr lang="es-CO"/>
        </a:p>
      </dgm:t>
    </dgm:pt>
    <dgm:pt modelId="{ADBA838C-C8A5-45DF-B34F-356A3708EE1B}" type="pres">
      <dgm:prSet presAssocID="{630318D1-09A0-418E-835A-605E54EEACAA}" presName="Name0" presStyleCnt="0">
        <dgm:presLayoutVars>
          <dgm:dir/>
          <dgm:resizeHandles val="exact"/>
        </dgm:presLayoutVars>
      </dgm:prSet>
      <dgm:spPr/>
    </dgm:pt>
    <dgm:pt modelId="{638D90EC-48DD-49E8-99C7-E6273DAF2FB6}" type="pres">
      <dgm:prSet presAssocID="{21BAA662-6B3F-4A0F-B61B-AC6E5AC4AB74}" presName="node" presStyleLbl="node1" presStyleIdx="0" presStyleCnt="3">
        <dgm:presLayoutVars>
          <dgm:bulletEnabled val="1"/>
        </dgm:presLayoutVars>
      </dgm:prSet>
      <dgm:spPr/>
    </dgm:pt>
    <dgm:pt modelId="{9DAAC43B-4475-4019-99F9-57E859124F39}" type="pres">
      <dgm:prSet presAssocID="{CCC6A508-A985-4CB7-ACF1-6B24CB221A31}" presName="sibTrans" presStyleLbl="sibTrans2D1" presStyleIdx="0" presStyleCnt="3"/>
      <dgm:spPr/>
    </dgm:pt>
    <dgm:pt modelId="{677B1233-FB68-4FB5-AC7F-8E39A181EFC6}" type="pres">
      <dgm:prSet presAssocID="{CCC6A508-A985-4CB7-ACF1-6B24CB221A31}" presName="connectorText" presStyleLbl="sibTrans2D1" presStyleIdx="0" presStyleCnt="3"/>
      <dgm:spPr/>
    </dgm:pt>
    <dgm:pt modelId="{470003AE-D758-4B70-A372-37BFF64785F5}" type="pres">
      <dgm:prSet presAssocID="{7EFFE17E-F9EF-4AD2-97A8-A565E5204390}" presName="node" presStyleLbl="node1" presStyleIdx="1" presStyleCnt="3">
        <dgm:presLayoutVars>
          <dgm:bulletEnabled val="1"/>
        </dgm:presLayoutVars>
      </dgm:prSet>
      <dgm:spPr/>
    </dgm:pt>
    <dgm:pt modelId="{4731B2E7-3575-4C79-A800-F7146B70B7B3}" type="pres">
      <dgm:prSet presAssocID="{067E680A-CA87-473D-B5D8-C91FECA54FE6}" presName="sibTrans" presStyleLbl="sibTrans2D1" presStyleIdx="1" presStyleCnt="3"/>
      <dgm:spPr/>
    </dgm:pt>
    <dgm:pt modelId="{9825FB43-BC15-4111-B7C4-9619775A0EF5}" type="pres">
      <dgm:prSet presAssocID="{067E680A-CA87-473D-B5D8-C91FECA54FE6}" presName="connectorText" presStyleLbl="sibTrans2D1" presStyleIdx="1" presStyleCnt="3"/>
      <dgm:spPr/>
    </dgm:pt>
    <dgm:pt modelId="{0BEE1A0F-1985-49A2-88A4-B7FAA9162453}" type="pres">
      <dgm:prSet presAssocID="{06E7513F-9809-406D-A02F-ABA9C52E4004}" presName="node" presStyleLbl="node1" presStyleIdx="2" presStyleCnt="3">
        <dgm:presLayoutVars>
          <dgm:bulletEnabled val="1"/>
        </dgm:presLayoutVars>
      </dgm:prSet>
      <dgm:spPr/>
    </dgm:pt>
    <dgm:pt modelId="{E03B6BE8-B164-4B25-9775-AEE3564DA01B}" type="pres">
      <dgm:prSet presAssocID="{61A3014F-759C-450A-9BB9-97E0D3B06CD1}" presName="sibTrans" presStyleLbl="sibTrans2D1" presStyleIdx="2" presStyleCnt="3"/>
      <dgm:spPr/>
    </dgm:pt>
    <dgm:pt modelId="{3EEC6A7B-1262-40B5-99C4-9B205479E1E0}" type="pres">
      <dgm:prSet presAssocID="{61A3014F-759C-450A-9BB9-97E0D3B06CD1}" presName="connectorText" presStyleLbl="sibTrans2D1" presStyleIdx="2" presStyleCnt="3"/>
      <dgm:spPr/>
    </dgm:pt>
  </dgm:ptLst>
  <dgm:cxnLst>
    <dgm:cxn modelId="{41672119-E06A-45B9-BC35-599D51276977}" srcId="{630318D1-09A0-418E-835A-605E54EEACAA}" destId="{21BAA662-6B3F-4A0F-B61B-AC6E5AC4AB74}" srcOrd="0" destOrd="0" parTransId="{788E1CF3-A17E-4B6C-96AA-B306F37E038C}" sibTransId="{CCC6A508-A985-4CB7-ACF1-6B24CB221A31}"/>
    <dgm:cxn modelId="{A2CDFA28-EAC9-4BA1-99CC-D0791AA16ABA}" srcId="{630318D1-09A0-418E-835A-605E54EEACAA}" destId="{7EFFE17E-F9EF-4AD2-97A8-A565E5204390}" srcOrd="1" destOrd="0" parTransId="{64691834-7211-43C3-B0D8-6092BC2D5A9C}" sibTransId="{067E680A-CA87-473D-B5D8-C91FECA54FE6}"/>
    <dgm:cxn modelId="{BAC08B29-838C-42E8-B780-9A2543291163}" type="presOf" srcId="{CCC6A508-A985-4CB7-ACF1-6B24CB221A31}" destId="{677B1233-FB68-4FB5-AC7F-8E39A181EFC6}" srcOrd="1" destOrd="0" presId="urn:microsoft.com/office/officeart/2005/8/layout/cycle7"/>
    <dgm:cxn modelId="{88985337-1399-4DF5-BB57-7B0D230B44BC}" type="presOf" srcId="{067E680A-CA87-473D-B5D8-C91FECA54FE6}" destId="{9825FB43-BC15-4111-B7C4-9619775A0EF5}" srcOrd="1" destOrd="0" presId="urn:microsoft.com/office/officeart/2005/8/layout/cycle7"/>
    <dgm:cxn modelId="{C59C4D3B-D0C3-4B48-A6E1-BC96C29DE2B9}" srcId="{630318D1-09A0-418E-835A-605E54EEACAA}" destId="{06E7513F-9809-406D-A02F-ABA9C52E4004}" srcOrd="2" destOrd="0" parTransId="{FF7C7DCF-024B-4410-A07F-A8119E296A7D}" sibTransId="{61A3014F-759C-450A-9BB9-97E0D3B06CD1}"/>
    <dgm:cxn modelId="{51153041-84B6-44C2-9EF1-F8C8883745B1}" type="presOf" srcId="{61A3014F-759C-450A-9BB9-97E0D3B06CD1}" destId="{3EEC6A7B-1262-40B5-99C4-9B205479E1E0}" srcOrd="1" destOrd="0" presId="urn:microsoft.com/office/officeart/2005/8/layout/cycle7"/>
    <dgm:cxn modelId="{903F336E-3683-4B87-A0ED-7E64999C3601}" type="presOf" srcId="{7EFFE17E-F9EF-4AD2-97A8-A565E5204390}" destId="{470003AE-D758-4B70-A372-37BFF64785F5}" srcOrd="0" destOrd="0" presId="urn:microsoft.com/office/officeart/2005/8/layout/cycle7"/>
    <dgm:cxn modelId="{EC046C82-F9F1-489D-88B0-B0EC6924674A}" type="presOf" srcId="{CCC6A508-A985-4CB7-ACF1-6B24CB221A31}" destId="{9DAAC43B-4475-4019-99F9-57E859124F39}" srcOrd="0" destOrd="0" presId="urn:microsoft.com/office/officeart/2005/8/layout/cycle7"/>
    <dgm:cxn modelId="{0536F188-1924-4F31-A115-859D81A60028}" type="presOf" srcId="{630318D1-09A0-418E-835A-605E54EEACAA}" destId="{ADBA838C-C8A5-45DF-B34F-356A3708EE1B}" srcOrd="0" destOrd="0" presId="urn:microsoft.com/office/officeart/2005/8/layout/cycle7"/>
    <dgm:cxn modelId="{7737AF90-12B2-4EA2-AFC7-60723C623FAA}" type="presOf" srcId="{21BAA662-6B3F-4A0F-B61B-AC6E5AC4AB74}" destId="{638D90EC-48DD-49E8-99C7-E6273DAF2FB6}" srcOrd="0" destOrd="0" presId="urn:microsoft.com/office/officeart/2005/8/layout/cycle7"/>
    <dgm:cxn modelId="{3C7E7299-6F61-4AB9-B518-847605D80BAB}" type="presOf" srcId="{067E680A-CA87-473D-B5D8-C91FECA54FE6}" destId="{4731B2E7-3575-4C79-A800-F7146B70B7B3}" srcOrd="0" destOrd="0" presId="urn:microsoft.com/office/officeart/2005/8/layout/cycle7"/>
    <dgm:cxn modelId="{647192B2-AE0F-4C34-B6B0-F20A228D50B9}" type="presOf" srcId="{06E7513F-9809-406D-A02F-ABA9C52E4004}" destId="{0BEE1A0F-1985-49A2-88A4-B7FAA9162453}" srcOrd="0" destOrd="0" presId="urn:microsoft.com/office/officeart/2005/8/layout/cycle7"/>
    <dgm:cxn modelId="{E95EABB4-BB41-48ED-BEB7-3A482F4D3A57}" type="presOf" srcId="{61A3014F-759C-450A-9BB9-97E0D3B06CD1}" destId="{E03B6BE8-B164-4B25-9775-AEE3564DA01B}" srcOrd="0" destOrd="0" presId="urn:microsoft.com/office/officeart/2005/8/layout/cycle7"/>
    <dgm:cxn modelId="{FC364CEC-5931-4FDA-80BC-936EAE92C107}" type="presParOf" srcId="{ADBA838C-C8A5-45DF-B34F-356A3708EE1B}" destId="{638D90EC-48DD-49E8-99C7-E6273DAF2FB6}" srcOrd="0" destOrd="0" presId="urn:microsoft.com/office/officeart/2005/8/layout/cycle7"/>
    <dgm:cxn modelId="{77EEC368-E019-43D0-8293-8F35EF8ED810}" type="presParOf" srcId="{ADBA838C-C8A5-45DF-B34F-356A3708EE1B}" destId="{9DAAC43B-4475-4019-99F9-57E859124F39}" srcOrd="1" destOrd="0" presId="urn:microsoft.com/office/officeart/2005/8/layout/cycle7"/>
    <dgm:cxn modelId="{A11E395E-AC7B-46B7-A316-544B8BAAF2C1}" type="presParOf" srcId="{9DAAC43B-4475-4019-99F9-57E859124F39}" destId="{677B1233-FB68-4FB5-AC7F-8E39A181EFC6}" srcOrd="0" destOrd="0" presId="urn:microsoft.com/office/officeart/2005/8/layout/cycle7"/>
    <dgm:cxn modelId="{4E23C593-2CE7-453C-9E32-BD712D67A32C}" type="presParOf" srcId="{ADBA838C-C8A5-45DF-B34F-356A3708EE1B}" destId="{470003AE-D758-4B70-A372-37BFF64785F5}" srcOrd="2" destOrd="0" presId="urn:microsoft.com/office/officeart/2005/8/layout/cycle7"/>
    <dgm:cxn modelId="{6CC8367A-4478-48D2-A9E1-D4E3756E041E}" type="presParOf" srcId="{ADBA838C-C8A5-45DF-B34F-356A3708EE1B}" destId="{4731B2E7-3575-4C79-A800-F7146B70B7B3}" srcOrd="3" destOrd="0" presId="urn:microsoft.com/office/officeart/2005/8/layout/cycle7"/>
    <dgm:cxn modelId="{1836006A-1BA1-4293-9594-AA3161D1E4D1}" type="presParOf" srcId="{4731B2E7-3575-4C79-A800-F7146B70B7B3}" destId="{9825FB43-BC15-4111-B7C4-9619775A0EF5}" srcOrd="0" destOrd="0" presId="urn:microsoft.com/office/officeart/2005/8/layout/cycle7"/>
    <dgm:cxn modelId="{25DA8725-C23B-4FFB-9D98-A90897430D5C}" type="presParOf" srcId="{ADBA838C-C8A5-45DF-B34F-356A3708EE1B}" destId="{0BEE1A0F-1985-49A2-88A4-B7FAA9162453}" srcOrd="4" destOrd="0" presId="urn:microsoft.com/office/officeart/2005/8/layout/cycle7"/>
    <dgm:cxn modelId="{24CC530C-0DC5-4DE6-B9BE-432999F86F83}" type="presParOf" srcId="{ADBA838C-C8A5-45DF-B34F-356A3708EE1B}" destId="{E03B6BE8-B164-4B25-9775-AEE3564DA01B}" srcOrd="5" destOrd="0" presId="urn:microsoft.com/office/officeart/2005/8/layout/cycle7"/>
    <dgm:cxn modelId="{1F121080-F444-426E-A9F6-F8136438C2B3}" type="presParOf" srcId="{E03B6BE8-B164-4B25-9775-AEE3564DA01B}" destId="{3EEC6A7B-1262-40B5-99C4-9B205479E1E0}" srcOrd="0" destOrd="0" presId="urn:microsoft.com/office/officeart/2005/8/layout/cycle7"/>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AAD6B21-47CC-44A5-8E5F-E46870BC2104}"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s-CO"/>
        </a:p>
      </dgm:t>
    </dgm:pt>
    <dgm:pt modelId="{35C09045-8CD3-4415-8C43-4DB3BA7B3C6C}" type="pres">
      <dgm:prSet presAssocID="{DAAD6B21-47CC-44A5-8E5F-E46870BC2104}" presName="linear" presStyleCnt="0">
        <dgm:presLayoutVars>
          <dgm:animLvl val="lvl"/>
          <dgm:resizeHandles val="exact"/>
        </dgm:presLayoutVars>
      </dgm:prSet>
      <dgm:spPr/>
    </dgm:pt>
  </dgm:ptLst>
  <dgm:cxnLst>
    <dgm:cxn modelId="{E616BCA0-F1DC-416C-8EAE-7E08C73E37A1}" type="presOf" srcId="{DAAD6B21-47CC-44A5-8E5F-E46870BC2104}" destId="{35C09045-8CD3-4415-8C43-4DB3BA7B3C6C}"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AAD6B21-47CC-44A5-8E5F-E46870BC2104}"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s-CO"/>
        </a:p>
      </dgm:t>
    </dgm:pt>
    <dgm:pt modelId="{35C09045-8CD3-4415-8C43-4DB3BA7B3C6C}" type="pres">
      <dgm:prSet presAssocID="{DAAD6B21-47CC-44A5-8E5F-E46870BC2104}" presName="linear" presStyleCnt="0">
        <dgm:presLayoutVars>
          <dgm:animLvl val="lvl"/>
          <dgm:resizeHandles val="exact"/>
        </dgm:presLayoutVars>
      </dgm:prSet>
      <dgm:spPr/>
    </dgm:pt>
  </dgm:ptLst>
  <dgm:cxnLst>
    <dgm:cxn modelId="{E616BCA0-F1DC-416C-8EAE-7E08C73E37A1}" type="presOf" srcId="{DAAD6B21-47CC-44A5-8E5F-E46870BC2104}" destId="{35C09045-8CD3-4415-8C43-4DB3BA7B3C6C}"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AAD6B21-47CC-44A5-8E5F-E46870BC2104}"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s-CO"/>
        </a:p>
      </dgm:t>
    </dgm:pt>
    <dgm:pt modelId="{35C09045-8CD3-4415-8C43-4DB3BA7B3C6C}" type="pres">
      <dgm:prSet presAssocID="{DAAD6B21-47CC-44A5-8E5F-E46870BC2104}" presName="linear" presStyleCnt="0">
        <dgm:presLayoutVars>
          <dgm:animLvl val="lvl"/>
          <dgm:resizeHandles val="exact"/>
        </dgm:presLayoutVars>
      </dgm:prSet>
      <dgm:spPr/>
    </dgm:pt>
  </dgm:ptLst>
  <dgm:cxnLst>
    <dgm:cxn modelId="{E616BCA0-F1DC-416C-8EAE-7E08C73E37A1}" type="presOf" srcId="{DAAD6B21-47CC-44A5-8E5F-E46870BC2104}" destId="{35C09045-8CD3-4415-8C43-4DB3BA7B3C6C}"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30318D1-09A0-418E-835A-605E54EEACAA}"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es-CO"/>
        </a:p>
      </dgm:t>
    </dgm:pt>
    <dgm:pt modelId="{21BAA662-6B3F-4A0F-B61B-AC6E5AC4AB74}">
      <dgm:prSet/>
      <dgm:spPr>
        <a:solidFill>
          <a:schemeClr val="bg1">
            <a:lumMod val="85000"/>
          </a:schemeClr>
        </a:solidFill>
      </dgm:spPr>
      <dgm:t>
        <a:bodyPr/>
        <a:lstStyle/>
        <a:p>
          <a:r>
            <a:rPr lang="es-MX" dirty="0">
              <a:latin typeface="Poppins 1 Bold" panose="020B0604020202020204" charset="0"/>
              <a:cs typeface="Poppins 1 Bold" panose="020B0604020202020204" charset="0"/>
            </a:rPr>
            <a:t>¿Qué es la ingeniería de datos?</a:t>
          </a:r>
          <a:endParaRPr lang="es-CO" dirty="0">
            <a:latin typeface="Poppins 1 Bold" panose="020B0604020202020204" charset="0"/>
            <a:cs typeface="Poppins 1 Bold" panose="020B0604020202020204" charset="0"/>
          </a:endParaRPr>
        </a:p>
      </dgm:t>
    </dgm:pt>
    <dgm:pt modelId="{788E1CF3-A17E-4B6C-96AA-B306F37E038C}" type="parTrans" cxnId="{41672119-E06A-45B9-BC35-599D51276977}">
      <dgm:prSet/>
      <dgm:spPr/>
      <dgm:t>
        <a:bodyPr/>
        <a:lstStyle/>
        <a:p>
          <a:endParaRPr lang="es-CO"/>
        </a:p>
      </dgm:t>
    </dgm:pt>
    <dgm:pt modelId="{CCC6A508-A985-4CB7-ACF1-6B24CB221A31}" type="sibTrans" cxnId="{41672119-E06A-45B9-BC35-599D51276977}">
      <dgm:prSet/>
      <dgm:spPr/>
      <dgm:t>
        <a:bodyPr/>
        <a:lstStyle/>
        <a:p>
          <a:endParaRPr lang="es-CO"/>
        </a:p>
      </dgm:t>
    </dgm:pt>
    <dgm:pt modelId="{7EFFE17E-F9EF-4AD2-97A8-A565E5204390}">
      <dgm:prSet/>
      <dgm:spPr>
        <a:solidFill>
          <a:schemeClr val="bg1">
            <a:lumMod val="85000"/>
          </a:schemeClr>
        </a:solidFill>
        <a:ln>
          <a:solidFill>
            <a:schemeClr val="bg1">
              <a:lumMod val="85000"/>
            </a:schemeClr>
          </a:solidFill>
        </a:ln>
      </dgm:spPr>
      <dgm:t>
        <a:bodyPr/>
        <a:lstStyle/>
        <a:p>
          <a:r>
            <a:rPr lang="es-MX" dirty="0">
              <a:latin typeface="Poppins 1 Bold" panose="020B0604020202020204" charset="0"/>
              <a:cs typeface="Poppins 1 Bold" panose="020B0604020202020204" charset="0"/>
            </a:rPr>
            <a:t>¿Por qué es interesante la ingeniería de datos?</a:t>
          </a:r>
          <a:endParaRPr lang="es-CO" dirty="0">
            <a:latin typeface="Poppins 1 Bold" panose="020B0604020202020204" charset="0"/>
            <a:cs typeface="Poppins 1 Bold" panose="020B0604020202020204" charset="0"/>
          </a:endParaRPr>
        </a:p>
      </dgm:t>
    </dgm:pt>
    <dgm:pt modelId="{64691834-7211-43C3-B0D8-6092BC2D5A9C}" type="parTrans" cxnId="{A2CDFA28-EAC9-4BA1-99CC-D0791AA16ABA}">
      <dgm:prSet/>
      <dgm:spPr/>
      <dgm:t>
        <a:bodyPr/>
        <a:lstStyle/>
        <a:p>
          <a:endParaRPr lang="es-CO"/>
        </a:p>
      </dgm:t>
    </dgm:pt>
    <dgm:pt modelId="{067E680A-CA87-473D-B5D8-C91FECA54FE6}" type="sibTrans" cxnId="{A2CDFA28-EAC9-4BA1-99CC-D0791AA16ABA}">
      <dgm:prSet/>
      <dgm:spPr/>
      <dgm:t>
        <a:bodyPr/>
        <a:lstStyle/>
        <a:p>
          <a:endParaRPr lang="es-CO"/>
        </a:p>
      </dgm:t>
    </dgm:pt>
    <dgm:pt modelId="{06E7513F-9809-406D-A02F-ABA9C52E4004}">
      <dgm:prSet/>
      <dgm:spPr>
        <a:solidFill>
          <a:schemeClr val="accent4">
            <a:lumMod val="50000"/>
          </a:schemeClr>
        </a:solidFill>
      </dgm:spPr>
      <dgm:t>
        <a:bodyPr/>
        <a:lstStyle/>
        <a:p>
          <a:r>
            <a:rPr lang="es-MX" dirty="0">
              <a:latin typeface="Poppins 1 Bold" panose="020B0604020202020204" charset="0"/>
              <a:cs typeface="Poppins 1 Bold" panose="020B0604020202020204" charset="0"/>
            </a:rPr>
            <a:t>¿Como formarnos en ingeniería de datos?</a:t>
          </a:r>
          <a:endParaRPr lang="es-CO" dirty="0">
            <a:latin typeface="Poppins 1 Bold" panose="020B0604020202020204" charset="0"/>
            <a:cs typeface="Poppins 1 Bold" panose="020B0604020202020204" charset="0"/>
          </a:endParaRPr>
        </a:p>
      </dgm:t>
    </dgm:pt>
    <dgm:pt modelId="{FF7C7DCF-024B-4410-A07F-A8119E296A7D}" type="parTrans" cxnId="{C59C4D3B-D0C3-4B48-A6E1-BC96C29DE2B9}">
      <dgm:prSet/>
      <dgm:spPr/>
      <dgm:t>
        <a:bodyPr/>
        <a:lstStyle/>
        <a:p>
          <a:endParaRPr lang="es-CO"/>
        </a:p>
      </dgm:t>
    </dgm:pt>
    <dgm:pt modelId="{61A3014F-759C-450A-9BB9-97E0D3B06CD1}" type="sibTrans" cxnId="{C59C4D3B-D0C3-4B48-A6E1-BC96C29DE2B9}">
      <dgm:prSet/>
      <dgm:spPr/>
      <dgm:t>
        <a:bodyPr/>
        <a:lstStyle/>
        <a:p>
          <a:endParaRPr lang="es-CO"/>
        </a:p>
      </dgm:t>
    </dgm:pt>
    <dgm:pt modelId="{12847549-35B7-4469-AC2A-DF00405E9C1B}" type="pres">
      <dgm:prSet presAssocID="{630318D1-09A0-418E-835A-605E54EEACAA}" presName="Name0" presStyleCnt="0">
        <dgm:presLayoutVars>
          <dgm:dir/>
          <dgm:resizeHandles val="exact"/>
        </dgm:presLayoutVars>
      </dgm:prSet>
      <dgm:spPr/>
    </dgm:pt>
    <dgm:pt modelId="{D2A28DF9-F4D6-42AA-BFEC-0FD1A715CEA5}" type="pres">
      <dgm:prSet presAssocID="{21BAA662-6B3F-4A0F-B61B-AC6E5AC4AB74}" presName="node" presStyleLbl="node1" presStyleIdx="0" presStyleCnt="3">
        <dgm:presLayoutVars>
          <dgm:bulletEnabled val="1"/>
        </dgm:presLayoutVars>
      </dgm:prSet>
      <dgm:spPr/>
    </dgm:pt>
    <dgm:pt modelId="{182A88B7-9671-4F8B-BFE4-98BC56864C29}" type="pres">
      <dgm:prSet presAssocID="{CCC6A508-A985-4CB7-ACF1-6B24CB221A31}" presName="sibTrans" presStyleLbl="sibTrans2D1" presStyleIdx="0" presStyleCnt="3"/>
      <dgm:spPr/>
    </dgm:pt>
    <dgm:pt modelId="{5F786BA4-CCA0-47C5-B3E9-CE79AFD4B386}" type="pres">
      <dgm:prSet presAssocID="{CCC6A508-A985-4CB7-ACF1-6B24CB221A31}" presName="connectorText" presStyleLbl="sibTrans2D1" presStyleIdx="0" presStyleCnt="3"/>
      <dgm:spPr/>
    </dgm:pt>
    <dgm:pt modelId="{1EB1F333-A76D-426E-BDCE-C92906D73648}" type="pres">
      <dgm:prSet presAssocID="{7EFFE17E-F9EF-4AD2-97A8-A565E5204390}" presName="node" presStyleLbl="node1" presStyleIdx="1" presStyleCnt="3">
        <dgm:presLayoutVars>
          <dgm:bulletEnabled val="1"/>
        </dgm:presLayoutVars>
      </dgm:prSet>
      <dgm:spPr/>
    </dgm:pt>
    <dgm:pt modelId="{89EB0B12-6484-4911-8D47-0EC1FB6C7E84}" type="pres">
      <dgm:prSet presAssocID="{067E680A-CA87-473D-B5D8-C91FECA54FE6}" presName="sibTrans" presStyleLbl="sibTrans2D1" presStyleIdx="1" presStyleCnt="3"/>
      <dgm:spPr/>
    </dgm:pt>
    <dgm:pt modelId="{5CBCE565-83A1-41DD-A689-49171645E693}" type="pres">
      <dgm:prSet presAssocID="{067E680A-CA87-473D-B5D8-C91FECA54FE6}" presName="connectorText" presStyleLbl="sibTrans2D1" presStyleIdx="1" presStyleCnt="3"/>
      <dgm:spPr/>
    </dgm:pt>
    <dgm:pt modelId="{BBFD0FB7-A96E-4684-B2AE-D1B446FDAA77}" type="pres">
      <dgm:prSet presAssocID="{06E7513F-9809-406D-A02F-ABA9C52E4004}" presName="node" presStyleLbl="node1" presStyleIdx="2" presStyleCnt="3">
        <dgm:presLayoutVars>
          <dgm:bulletEnabled val="1"/>
        </dgm:presLayoutVars>
      </dgm:prSet>
      <dgm:spPr/>
    </dgm:pt>
    <dgm:pt modelId="{50F61045-90B9-4ADC-ACC8-16A648BBBAF0}" type="pres">
      <dgm:prSet presAssocID="{61A3014F-759C-450A-9BB9-97E0D3B06CD1}" presName="sibTrans" presStyleLbl="sibTrans2D1" presStyleIdx="2" presStyleCnt="3"/>
      <dgm:spPr/>
    </dgm:pt>
    <dgm:pt modelId="{82CBC6A8-EF08-493F-940E-87881F7790C5}" type="pres">
      <dgm:prSet presAssocID="{61A3014F-759C-450A-9BB9-97E0D3B06CD1}" presName="connectorText" presStyleLbl="sibTrans2D1" presStyleIdx="2" presStyleCnt="3"/>
      <dgm:spPr/>
    </dgm:pt>
  </dgm:ptLst>
  <dgm:cxnLst>
    <dgm:cxn modelId="{60101C19-D427-40B6-AA22-EE48FAE88CDC}" type="presOf" srcId="{7EFFE17E-F9EF-4AD2-97A8-A565E5204390}" destId="{1EB1F333-A76D-426E-BDCE-C92906D73648}" srcOrd="0" destOrd="0" presId="urn:microsoft.com/office/officeart/2005/8/layout/cycle7"/>
    <dgm:cxn modelId="{41672119-E06A-45B9-BC35-599D51276977}" srcId="{630318D1-09A0-418E-835A-605E54EEACAA}" destId="{21BAA662-6B3F-4A0F-B61B-AC6E5AC4AB74}" srcOrd="0" destOrd="0" parTransId="{788E1CF3-A17E-4B6C-96AA-B306F37E038C}" sibTransId="{CCC6A508-A985-4CB7-ACF1-6B24CB221A31}"/>
    <dgm:cxn modelId="{688BC019-CD53-4367-96A3-4516D344E1D4}" type="presOf" srcId="{CCC6A508-A985-4CB7-ACF1-6B24CB221A31}" destId="{5F786BA4-CCA0-47C5-B3E9-CE79AFD4B386}" srcOrd="1" destOrd="0" presId="urn:microsoft.com/office/officeart/2005/8/layout/cycle7"/>
    <dgm:cxn modelId="{A2CDFA28-EAC9-4BA1-99CC-D0791AA16ABA}" srcId="{630318D1-09A0-418E-835A-605E54EEACAA}" destId="{7EFFE17E-F9EF-4AD2-97A8-A565E5204390}" srcOrd="1" destOrd="0" parTransId="{64691834-7211-43C3-B0D8-6092BC2D5A9C}" sibTransId="{067E680A-CA87-473D-B5D8-C91FECA54FE6}"/>
    <dgm:cxn modelId="{C59C4D3B-D0C3-4B48-A6E1-BC96C29DE2B9}" srcId="{630318D1-09A0-418E-835A-605E54EEACAA}" destId="{06E7513F-9809-406D-A02F-ABA9C52E4004}" srcOrd="2" destOrd="0" parTransId="{FF7C7DCF-024B-4410-A07F-A8119E296A7D}" sibTransId="{61A3014F-759C-450A-9BB9-97E0D3B06CD1}"/>
    <dgm:cxn modelId="{9E6A383D-CA07-4291-BC69-C6F2A6BA294E}" type="presOf" srcId="{61A3014F-759C-450A-9BB9-97E0D3B06CD1}" destId="{50F61045-90B9-4ADC-ACC8-16A648BBBAF0}" srcOrd="0" destOrd="0" presId="urn:microsoft.com/office/officeart/2005/8/layout/cycle7"/>
    <dgm:cxn modelId="{5D636E46-A81D-4644-83EC-5D8166B21A2D}" type="presOf" srcId="{630318D1-09A0-418E-835A-605E54EEACAA}" destId="{12847549-35B7-4469-AC2A-DF00405E9C1B}" srcOrd="0" destOrd="0" presId="urn:microsoft.com/office/officeart/2005/8/layout/cycle7"/>
    <dgm:cxn modelId="{76D74377-F570-4439-B86C-575D174FD393}" type="presOf" srcId="{067E680A-CA87-473D-B5D8-C91FECA54FE6}" destId="{5CBCE565-83A1-41DD-A689-49171645E693}" srcOrd="1" destOrd="0" presId="urn:microsoft.com/office/officeart/2005/8/layout/cycle7"/>
    <dgm:cxn modelId="{10EAE3AD-1594-48BE-B4C7-8F0921108666}" type="presOf" srcId="{21BAA662-6B3F-4A0F-B61B-AC6E5AC4AB74}" destId="{D2A28DF9-F4D6-42AA-BFEC-0FD1A715CEA5}" srcOrd="0" destOrd="0" presId="urn:microsoft.com/office/officeart/2005/8/layout/cycle7"/>
    <dgm:cxn modelId="{8E0EC8CE-410F-4363-B646-D3A4FD6F2B3A}" type="presOf" srcId="{61A3014F-759C-450A-9BB9-97E0D3B06CD1}" destId="{82CBC6A8-EF08-493F-940E-87881F7790C5}" srcOrd="1" destOrd="0" presId="urn:microsoft.com/office/officeart/2005/8/layout/cycle7"/>
    <dgm:cxn modelId="{5702E8EA-C093-4579-876B-75879947A699}" type="presOf" srcId="{06E7513F-9809-406D-A02F-ABA9C52E4004}" destId="{BBFD0FB7-A96E-4684-B2AE-D1B446FDAA77}" srcOrd="0" destOrd="0" presId="urn:microsoft.com/office/officeart/2005/8/layout/cycle7"/>
    <dgm:cxn modelId="{43DD29FF-152F-4900-AFD3-4B213F3F1EA1}" type="presOf" srcId="{CCC6A508-A985-4CB7-ACF1-6B24CB221A31}" destId="{182A88B7-9671-4F8B-BFE4-98BC56864C29}" srcOrd="0" destOrd="0" presId="urn:microsoft.com/office/officeart/2005/8/layout/cycle7"/>
    <dgm:cxn modelId="{CEE649FF-4EFB-48E0-BD3C-A8042C7327C6}" type="presOf" srcId="{067E680A-CA87-473D-B5D8-C91FECA54FE6}" destId="{89EB0B12-6484-4911-8D47-0EC1FB6C7E84}" srcOrd="0" destOrd="0" presId="urn:microsoft.com/office/officeart/2005/8/layout/cycle7"/>
    <dgm:cxn modelId="{BA464266-FA06-413F-9128-9D8F3F174651}" type="presParOf" srcId="{12847549-35B7-4469-AC2A-DF00405E9C1B}" destId="{D2A28DF9-F4D6-42AA-BFEC-0FD1A715CEA5}" srcOrd="0" destOrd="0" presId="urn:microsoft.com/office/officeart/2005/8/layout/cycle7"/>
    <dgm:cxn modelId="{E7B11EC8-00E5-44A1-8E47-D1261EF9A753}" type="presParOf" srcId="{12847549-35B7-4469-AC2A-DF00405E9C1B}" destId="{182A88B7-9671-4F8B-BFE4-98BC56864C29}" srcOrd="1" destOrd="0" presId="urn:microsoft.com/office/officeart/2005/8/layout/cycle7"/>
    <dgm:cxn modelId="{8F8E8962-78BE-4C5B-B71E-8A175E5A9296}" type="presParOf" srcId="{182A88B7-9671-4F8B-BFE4-98BC56864C29}" destId="{5F786BA4-CCA0-47C5-B3E9-CE79AFD4B386}" srcOrd="0" destOrd="0" presId="urn:microsoft.com/office/officeart/2005/8/layout/cycle7"/>
    <dgm:cxn modelId="{83BCFE89-7465-4D3F-8580-CFC2A72D1310}" type="presParOf" srcId="{12847549-35B7-4469-AC2A-DF00405E9C1B}" destId="{1EB1F333-A76D-426E-BDCE-C92906D73648}" srcOrd="2" destOrd="0" presId="urn:microsoft.com/office/officeart/2005/8/layout/cycle7"/>
    <dgm:cxn modelId="{989F8B7A-DF60-4E63-A6E0-03D5B45140DE}" type="presParOf" srcId="{12847549-35B7-4469-AC2A-DF00405E9C1B}" destId="{89EB0B12-6484-4911-8D47-0EC1FB6C7E84}" srcOrd="3" destOrd="0" presId="urn:microsoft.com/office/officeart/2005/8/layout/cycle7"/>
    <dgm:cxn modelId="{5D8E7C01-A928-4E70-B6F1-26CD563B7535}" type="presParOf" srcId="{89EB0B12-6484-4911-8D47-0EC1FB6C7E84}" destId="{5CBCE565-83A1-41DD-A689-49171645E693}" srcOrd="0" destOrd="0" presId="urn:microsoft.com/office/officeart/2005/8/layout/cycle7"/>
    <dgm:cxn modelId="{3A39F52E-BCB8-4D79-A945-F476D6DA9A1B}" type="presParOf" srcId="{12847549-35B7-4469-AC2A-DF00405E9C1B}" destId="{BBFD0FB7-A96E-4684-B2AE-D1B446FDAA77}" srcOrd="4" destOrd="0" presId="urn:microsoft.com/office/officeart/2005/8/layout/cycle7"/>
    <dgm:cxn modelId="{73ACC047-7565-461A-9B7E-811618FDC83D}" type="presParOf" srcId="{12847549-35B7-4469-AC2A-DF00405E9C1B}" destId="{50F61045-90B9-4ADC-ACC8-16A648BBBAF0}" srcOrd="5" destOrd="0" presId="urn:microsoft.com/office/officeart/2005/8/layout/cycle7"/>
    <dgm:cxn modelId="{ADECE9F4-07C6-464C-813F-B6CCB41ED2ED}" type="presParOf" srcId="{50F61045-90B9-4ADC-ACC8-16A648BBBAF0}" destId="{82CBC6A8-EF08-493F-940E-87881F7790C5}" srcOrd="0" destOrd="0" presId="urn:microsoft.com/office/officeart/2005/8/layout/cycle7"/>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30318D1-09A0-418E-835A-605E54EEACAA}"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es-CO"/>
        </a:p>
      </dgm:t>
    </dgm:pt>
    <dgm:pt modelId="{21BAA662-6B3F-4A0F-B61B-AC6E5AC4AB74}">
      <dgm:prSet/>
      <dgm:spPr>
        <a:solidFill>
          <a:schemeClr val="accent4">
            <a:lumMod val="50000"/>
          </a:schemeClr>
        </a:solidFill>
      </dgm:spPr>
      <dgm:t>
        <a:bodyPr/>
        <a:lstStyle/>
        <a:p>
          <a:r>
            <a:rPr lang="es-MX" dirty="0">
              <a:latin typeface="Poppins 1 Bold" panose="020B0604020202020204" charset="0"/>
              <a:cs typeface="Poppins 1 Bold" panose="020B0604020202020204" charset="0"/>
            </a:rPr>
            <a:t>¿Qué es la ingeniería de datos?</a:t>
          </a:r>
          <a:endParaRPr lang="es-CO" dirty="0">
            <a:latin typeface="Poppins 1 Bold" panose="020B0604020202020204" charset="0"/>
            <a:cs typeface="Poppins 1 Bold" panose="020B0604020202020204" charset="0"/>
          </a:endParaRPr>
        </a:p>
      </dgm:t>
    </dgm:pt>
    <dgm:pt modelId="{788E1CF3-A17E-4B6C-96AA-B306F37E038C}" type="parTrans" cxnId="{41672119-E06A-45B9-BC35-599D51276977}">
      <dgm:prSet/>
      <dgm:spPr/>
      <dgm:t>
        <a:bodyPr/>
        <a:lstStyle/>
        <a:p>
          <a:endParaRPr lang="es-CO"/>
        </a:p>
      </dgm:t>
    </dgm:pt>
    <dgm:pt modelId="{CCC6A508-A985-4CB7-ACF1-6B24CB221A31}" type="sibTrans" cxnId="{41672119-E06A-45B9-BC35-599D51276977}">
      <dgm:prSet/>
      <dgm:spPr/>
      <dgm:t>
        <a:bodyPr/>
        <a:lstStyle/>
        <a:p>
          <a:endParaRPr lang="es-CO"/>
        </a:p>
      </dgm:t>
    </dgm:pt>
    <dgm:pt modelId="{7EFFE17E-F9EF-4AD2-97A8-A565E5204390}">
      <dgm:prSet/>
      <dgm:spPr>
        <a:solidFill>
          <a:schemeClr val="bg1">
            <a:lumMod val="85000"/>
          </a:schemeClr>
        </a:solidFill>
        <a:ln>
          <a:solidFill>
            <a:schemeClr val="bg1">
              <a:lumMod val="75000"/>
            </a:schemeClr>
          </a:solidFill>
        </a:ln>
      </dgm:spPr>
      <dgm:t>
        <a:bodyPr/>
        <a:lstStyle/>
        <a:p>
          <a:r>
            <a:rPr lang="es-MX" dirty="0">
              <a:latin typeface="Poppins 1 Bold" panose="020B0604020202020204" charset="0"/>
              <a:cs typeface="Poppins 1 Bold" panose="020B0604020202020204" charset="0"/>
            </a:rPr>
            <a:t>¿Por qué es interesante la ingeniería de datos?</a:t>
          </a:r>
          <a:endParaRPr lang="es-CO" dirty="0">
            <a:latin typeface="Poppins 1 Bold" panose="020B0604020202020204" charset="0"/>
            <a:cs typeface="Poppins 1 Bold" panose="020B0604020202020204" charset="0"/>
          </a:endParaRPr>
        </a:p>
      </dgm:t>
    </dgm:pt>
    <dgm:pt modelId="{64691834-7211-43C3-B0D8-6092BC2D5A9C}" type="parTrans" cxnId="{A2CDFA28-EAC9-4BA1-99CC-D0791AA16ABA}">
      <dgm:prSet/>
      <dgm:spPr/>
      <dgm:t>
        <a:bodyPr/>
        <a:lstStyle/>
        <a:p>
          <a:endParaRPr lang="es-CO"/>
        </a:p>
      </dgm:t>
    </dgm:pt>
    <dgm:pt modelId="{067E680A-CA87-473D-B5D8-C91FECA54FE6}" type="sibTrans" cxnId="{A2CDFA28-EAC9-4BA1-99CC-D0791AA16ABA}">
      <dgm:prSet/>
      <dgm:spPr/>
      <dgm:t>
        <a:bodyPr/>
        <a:lstStyle/>
        <a:p>
          <a:endParaRPr lang="es-CO"/>
        </a:p>
      </dgm:t>
    </dgm:pt>
    <dgm:pt modelId="{06E7513F-9809-406D-A02F-ABA9C52E4004}">
      <dgm:prSet/>
      <dgm:spPr>
        <a:solidFill>
          <a:schemeClr val="bg1">
            <a:lumMod val="85000"/>
          </a:schemeClr>
        </a:solidFill>
      </dgm:spPr>
      <dgm:t>
        <a:bodyPr/>
        <a:lstStyle/>
        <a:p>
          <a:r>
            <a:rPr lang="es-MX" dirty="0">
              <a:latin typeface="Poppins 1 Bold" panose="020B0604020202020204" charset="0"/>
              <a:cs typeface="Poppins 1 Bold" panose="020B0604020202020204" charset="0"/>
            </a:rPr>
            <a:t>¿Como formarnos en ingeniería de datos?</a:t>
          </a:r>
          <a:endParaRPr lang="es-CO" dirty="0">
            <a:latin typeface="Poppins 1 Bold" panose="020B0604020202020204" charset="0"/>
            <a:cs typeface="Poppins 1 Bold" panose="020B0604020202020204" charset="0"/>
          </a:endParaRPr>
        </a:p>
      </dgm:t>
    </dgm:pt>
    <dgm:pt modelId="{FF7C7DCF-024B-4410-A07F-A8119E296A7D}" type="parTrans" cxnId="{C59C4D3B-D0C3-4B48-A6E1-BC96C29DE2B9}">
      <dgm:prSet/>
      <dgm:spPr/>
      <dgm:t>
        <a:bodyPr/>
        <a:lstStyle/>
        <a:p>
          <a:endParaRPr lang="es-CO"/>
        </a:p>
      </dgm:t>
    </dgm:pt>
    <dgm:pt modelId="{61A3014F-759C-450A-9BB9-97E0D3B06CD1}" type="sibTrans" cxnId="{C59C4D3B-D0C3-4B48-A6E1-BC96C29DE2B9}">
      <dgm:prSet/>
      <dgm:spPr/>
      <dgm:t>
        <a:bodyPr/>
        <a:lstStyle/>
        <a:p>
          <a:endParaRPr lang="es-CO"/>
        </a:p>
      </dgm:t>
    </dgm:pt>
    <dgm:pt modelId="{6C335A5C-CEF4-4747-9FFC-E3F8DE006AB4}" type="pres">
      <dgm:prSet presAssocID="{630318D1-09A0-418E-835A-605E54EEACAA}" presName="Name0" presStyleCnt="0">
        <dgm:presLayoutVars>
          <dgm:dir/>
          <dgm:resizeHandles val="exact"/>
        </dgm:presLayoutVars>
      </dgm:prSet>
      <dgm:spPr/>
    </dgm:pt>
    <dgm:pt modelId="{9BB57930-FE18-44F2-A788-5427B2F95CF2}" type="pres">
      <dgm:prSet presAssocID="{21BAA662-6B3F-4A0F-B61B-AC6E5AC4AB74}" presName="node" presStyleLbl="node1" presStyleIdx="0" presStyleCnt="3">
        <dgm:presLayoutVars>
          <dgm:bulletEnabled val="1"/>
        </dgm:presLayoutVars>
      </dgm:prSet>
      <dgm:spPr/>
    </dgm:pt>
    <dgm:pt modelId="{11A41D11-24EE-4759-80FB-E8E70CF40F6E}" type="pres">
      <dgm:prSet presAssocID="{CCC6A508-A985-4CB7-ACF1-6B24CB221A31}" presName="sibTrans" presStyleLbl="sibTrans2D1" presStyleIdx="0" presStyleCnt="3"/>
      <dgm:spPr/>
    </dgm:pt>
    <dgm:pt modelId="{E3081DA6-DE78-4E44-BD9A-CC54B02B6B20}" type="pres">
      <dgm:prSet presAssocID="{CCC6A508-A985-4CB7-ACF1-6B24CB221A31}" presName="connectorText" presStyleLbl="sibTrans2D1" presStyleIdx="0" presStyleCnt="3"/>
      <dgm:spPr/>
    </dgm:pt>
    <dgm:pt modelId="{56166E3B-DD5B-4FEF-8A77-79A63E10CBB8}" type="pres">
      <dgm:prSet presAssocID="{7EFFE17E-F9EF-4AD2-97A8-A565E5204390}" presName="node" presStyleLbl="node1" presStyleIdx="1" presStyleCnt="3">
        <dgm:presLayoutVars>
          <dgm:bulletEnabled val="1"/>
        </dgm:presLayoutVars>
      </dgm:prSet>
      <dgm:spPr/>
    </dgm:pt>
    <dgm:pt modelId="{9ECF2BB0-4981-411E-9C6F-C02C999945D0}" type="pres">
      <dgm:prSet presAssocID="{067E680A-CA87-473D-B5D8-C91FECA54FE6}" presName="sibTrans" presStyleLbl="sibTrans2D1" presStyleIdx="1" presStyleCnt="3"/>
      <dgm:spPr/>
    </dgm:pt>
    <dgm:pt modelId="{8345D240-3F82-4B0E-A9DF-D06B3F12DB99}" type="pres">
      <dgm:prSet presAssocID="{067E680A-CA87-473D-B5D8-C91FECA54FE6}" presName="connectorText" presStyleLbl="sibTrans2D1" presStyleIdx="1" presStyleCnt="3"/>
      <dgm:spPr/>
    </dgm:pt>
    <dgm:pt modelId="{1D69B776-C975-4F5C-8E57-641A3D6ED7A8}" type="pres">
      <dgm:prSet presAssocID="{06E7513F-9809-406D-A02F-ABA9C52E4004}" presName="node" presStyleLbl="node1" presStyleIdx="2" presStyleCnt="3">
        <dgm:presLayoutVars>
          <dgm:bulletEnabled val="1"/>
        </dgm:presLayoutVars>
      </dgm:prSet>
      <dgm:spPr/>
    </dgm:pt>
    <dgm:pt modelId="{C0BB199A-3184-4F99-B57F-D82557E9916A}" type="pres">
      <dgm:prSet presAssocID="{61A3014F-759C-450A-9BB9-97E0D3B06CD1}" presName="sibTrans" presStyleLbl="sibTrans2D1" presStyleIdx="2" presStyleCnt="3"/>
      <dgm:spPr/>
    </dgm:pt>
    <dgm:pt modelId="{FE7AFAF7-5239-443C-ACC3-7F63B365EB34}" type="pres">
      <dgm:prSet presAssocID="{61A3014F-759C-450A-9BB9-97E0D3B06CD1}" presName="connectorText" presStyleLbl="sibTrans2D1" presStyleIdx="2" presStyleCnt="3"/>
      <dgm:spPr/>
    </dgm:pt>
  </dgm:ptLst>
  <dgm:cxnLst>
    <dgm:cxn modelId="{FAD47815-3B27-49F1-81F1-EE3AEC8BAE72}" type="presOf" srcId="{61A3014F-759C-450A-9BB9-97E0D3B06CD1}" destId="{FE7AFAF7-5239-443C-ACC3-7F63B365EB34}" srcOrd="1" destOrd="0" presId="urn:microsoft.com/office/officeart/2005/8/layout/cycle7"/>
    <dgm:cxn modelId="{41672119-E06A-45B9-BC35-599D51276977}" srcId="{630318D1-09A0-418E-835A-605E54EEACAA}" destId="{21BAA662-6B3F-4A0F-B61B-AC6E5AC4AB74}" srcOrd="0" destOrd="0" parTransId="{788E1CF3-A17E-4B6C-96AA-B306F37E038C}" sibTransId="{CCC6A508-A985-4CB7-ACF1-6B24CB221A31}"/>
    <dgm:cxn modelId="{A2CDFA28-EAC9-4BA1-99CC-D0791AA16ABA}" srcId="{630318D1-09A0-418E-835A-605E54EEACAA}" destId="{7EFFE17E-F9EF-4AD2-97A8-A565E5204390}" srcOrd="1" destOrd="0" parTransId="{64691834-7211-43C3-B0D8-6092BC2D5A9C}" sibTransId="{067E680A-CA87-473D-B5D8-C91FECA54FE6}"/>
    <dgm:cxn modelId="{F811E52E-2211-4EAE-BA24-FE23D68282C1}" type="presOf" srcId="{CCC6A508-A985-4CB7-ACF1-6B24CB221A31}" destId="{E3081DA6-DE78-4E44-BD9A-CC54B02B6B20}" srcOrd="1" destOrd="0" presId="urn:microsoft.com/office/officeart/2005/8/layout/cycle7"/>
    <dgm:cxn modelId="{C59C4D3B-D0C3-4B48-A6E1-BC96C29DE2B9}" srcId="{630318D1-09A0-418E-835A-605E54EEACAA}" destId="{06E7513F-9809-406D-A02F-ABA9C52E4004}" srcOrd="2" destOrd="0" parTransId="{FF7C7DCF-024B-4410-A07F-A8119E296A7D}" sibTransId="{61A3014F-759C-450A-9BB9-97E0D3B06CD1}"/>
    <dgm:cxn modelId="{6E65D94C-80FF-49B8-86EB-6072A0BC2807}" type="presOf" srcId="{21BAA662-6B3F-4A0F-B61B-AC6E5AC4AB74}" destId="{9BB57930-FE18-44F2-A788-5427B2F95CF2}" srcOrd="0" destOrd="0" presId="urn:microsoft.com/office/officeart/2005/8/layout/cycle7"/>
    <dgm:cxn modelId="{FB73876E-E1B9-4AA0-A683-F90E5F452344}" type="presOf" srcId="{067E680A-CA87-473D-B5D8-C91FECA54FE6}" destId="{8345D240-3F82-4B0E-A9DF-D06B3F12DB99}" srcOrd="1" destOrd="0" presId="urn:microsoft.com/office/officeart/2005/8/layout/cycle7"/>
    <dgm:cxn modelId="{5CF15A52-5640-4B5E-8512-CBC477539850}" type="presOf" srcId="{61A3014F-759C-450A-9BB9-97E0D3B06CD1}" destId="{C0BB199A-3184-4F99-B57F-D82557E9916A}" srcOrd="0" destOrd="0" presId="urn:microsoft.com/office/officeart/2005/8/layout/cycle7"/>
    <dgm:cxn modelId="{853AC7B2-DC7B-4252-AB27-4DC6D038D88D}" type="presOf" srcId="{7EFFE17E-F9EF-4AD2-97A8-A565E5204390}" destId="{56166E3B-DD5B-4FEF-8A77-79A63E10CBB8}" srcOrd="0" destOrd="0" presId="urn:microsoft.com/office/officeart/2005/8/layout/cycle7"/>
    <dgm:cxn modelId="{7DA04AB9-5090-4995-AC03-12719D3CD6B5}" type="presOf" srcId="{06E7513F-9809-406D-A02F-ABA9C52E4004}" destId="{1D69B776-C975-4F5C-8E57-641A3D6ED7A8}" srcOrd="0" destOrd="0" presId="urn:microsoft.com/office/officeart/2005/8/layout/cycle7"/>
    <dgm:cxn modelId="{A9CB8BC5-7598-422F-AF7E-575F6B5F3ABF}" type="presOf" srcId="{630318D1-09A0-418E-835A-605E54EEACAA}" destId="{6C335A5C-CEF4-4747-9FFC-E3F8DE006AB4}" srcOrd="0" destOrd="0" presId="urn:microsoft.com/office/officeart/2005/8/layout/cycle7"/>
    <dgm:cxn modelId="{0C854BDE-6409-4055-B6D4-29B75B1E661D}" type="presOf" srcId="{067E680A-CA87-473D-B5D8-C91FECA54FE6}" destId="{9ECF2BB0-4981-411E-9C6F-C02C999945D0}" srcOrd="0" destOrd="0" presId="urn:microsoft.com/office/officeart/2005/8/layout/cycle7"/>
    <dgm:cxn modelId="{290390FD-AE81-408B-A764-AE12CB014861}" type="presOf" srcId="{CCC6A508-A985-4CB7-ACF1-6B24CB221A31}" destId="{11A41D11-24EE-4759-80FB-E8E70CF40F6E}" srcOrd="0" destOrd="0" presId="urn:microsoft.com/office/officeart/2005/8/layout/cycle7"/>
    <dgm:cxn modelId="{B1722774-0AB1-4081-9B45-4B81B8789A93}" type="presParOf" srcId="{6C335A5C-CEF4-4747-9FFC-E3F8DE006AB4}" destId="{9BB57930-FE18-44F2-A788-5427B2F95CF2}" srcOrd="0" destOrd="0" presId="urn:microsoft.com/office/officeart/2005/8/layout/cycle7"/>
    <dgm:cxn modelId="{64D4B27D-BAFC-4E8D-A6C8-095D72CE6375}" type="presParOf" srcId="{6C335A5C-CEF4-4747-9FFC-E3F8DE006AB4}" destId="{11A41D11-24EE-4759-80FB-E8E70CF40F6E}" srcOrd="1" destOrd="0" presId="urn:microsoft.com/office/officeart/2005/8/layout/cycle7"/>
    <dgm:cxn modelId="{32060E3D-7F25-46CE-A2E6-6A18657A6A19}" type="presParOf" srcId="{11A41D11-24EE-4759-80FB-E8E70CF40F6E}" destId="{E3081DA6-DE78-4E44-BD9A-CC54B02B6B20}" srcOrd="0" destOrd="0" presId="urn:microsoft.com/office/officeart/2005/8/layout/cycle7"/>
    <dgm:cxn modelId="{81708982-A657-46FB-A2F8-C1AFA20DA8CF}" type="presParOf" srcId="{6C335A5C-CEF4-4747-9FFC-E3F8DE006AB4}" destId="{56166E3B-DD5B-4FEF-8A77-79A63E10CBB8}" srcOrd="2" destOrd="0" presId="urn:microsoft.com/office/officeart/2005/8/layout/cycle7"/>
    <dgm:cxn modelId="{26225D48-C474-4F42-AA56-1AA2C4BB5C11}" type="presParOf" srcId="{6C335A5C-CEF4-4747-9FFC-E3F8DE006AB4}" destId="{9ECF2BB0-4981-411E-9C6F-C02C999945D0}" srcOrd="3" destOrd="0" presId="urn:microsoft.com/office/officeart/2005/8/layout/cycle7"/>
    <dgm:cxn modelId="{7E2B5F37-5F44-4EB7-BB6C-5569A9668F71}" type="presParOf" srcId="{9ECF2BB0-4981-411E-9C6F-C02C999945D0}" destId="{8345D240-3F82-4B0E-A9DF-D06B3F12DB99}" srcOrd="0" destOrd="0" presId="urn:microsoft.com/office/officeart/2005/8/layout/cycle7"/>
    <dgm:cxn modelId="{5B081D3F-9DEB-4737-8A5A-2613ADE603C0}" type="presParOf" srcId="{6C335A5C-CEF4-4747-9FFC-E3F8DE006AB4}" destId="{1D69B776-C975-4F5C-8E57-641A3D6ED7A8}" srcOrd="4" destOrd="0" presId="urn:microsoft.com/office/officeart/2005/8/layout/cycle7"/>
    <dgm:cxn modelId="{9A56485E-67AC-49B1-9BFD-7CDE540CB0C0}" type="presParOf" srcId="{6C335A5C-CEF4-4747-9FFC-E3F8DE006AB4}" destId="{C0BB199A-3184-4F99-B57F-D82557E9916A}" srcOrd="5" destOrd="0" presId="urn:microsoft.com/office/officeart/2005/8/layout/cycle7"/>
    <dgm:cxn modelId="{ED8B28A3-3345-493F-A8CD-02BB9B1859A2}" type="presParOf" srcId="{C0BB199A-3184-4F99-B57F-D82557E9916A}" destId="{FE7AFAF7-5239-443C-ACC3-7F63B365EB34}" srcOrd="0" destOrd="0" presId="urn:microsoft.com/office/officeart/2005/8/layout/cycle7"/>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C29A2E-F248-470E-9619-D9761368F71F}">
      <dsp:nvSpPr>
        <dsp:cNvPr id="0" name=""/>
        <dsp:cNvSpPr/>
      </dsp:nvSpPr>
      <dsp:spPr>
        <a:xfrm>
          <a:off x="4561842" y="2114"/>
          <a:ext cx="3906515" cy="1953257"/>
        </a:xfrm>
        <a:prstGeom prst="roundRect">
          <a:avLst>
            <a:gd name="adj" fmla="val 10000"/>
          </a:avLst>
        </a:prstGeom>
        <a:solidFill>
          <a:schemeClr val="accent4">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dirty="0">
              <a:latin typeface="Poppins 1 Bold" panose="020B0604020202020204" charset="0"/>
              <a:cs typeface="Poppins 1 Bold" panose="020B0604020202020204" charset="0"/>
            </a:rPr>
            <a:t>¿Qué es la ingeniería de datos?</a:t>
          </a:r>
          <a:endParaRPr lang="es-CO" sz="2600" kern="1200" dirty="0">
            <a:latin typeface="Poppins 1 Bold" panose="020B0604020202020204" charset="0"/>
            <a:cs typeface="Poppins 1 Bold" panose="020B0604020202020204" charset="0"/>
          </a:endParaRPr>
        </a:p>
      </dsp:txBody>
      <dsp:txXfrm>
        <a:off x="4619051" y="59323"/>
        <a:ext cx="3792097" cy="1838839"/>
      </dsp:txXfrm>
    </dsp:sp>
    <dsp:sp modelId="{FAE8E6FE-C60E-45C7-ADA8-C93EA52ECACB}">
      <dsp:nvSpPr>
        <dsp:cNvPr id="0" name=""/>
        <dsp:cNvSpPr/>
      </dsp:nvSpPr>
      <dsp:spPr>
        <a:xfrm rot="3600000">
          <a:off x="7110128" y="3430079"/>
          <a:ext cx="2035202" cy="68364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CO" sz="2100" kern="1200"/>
        </a:p>
      </dsp:txBody>
      <dsp:txXfrm>
        <a:off x="7315220" y="3566807"/>
        <a:ext cx="1625018" cy="410184"/>
      </dsp:txXfrm>
    </dsp:sp>
    <dsp:sp modelId="{E8A7B234-FF27-4BD9-9B89-24F767C736AB}">
      <dsp:nvSpPr>
        <dsp:cNvPr id="0" name=""/>
        <dsp:cNvSpPr/>
      </dsp:nvSpPr>
      <dsp:spPr>
        <a:xfrm>
          <a:off x="7787101" y="5588427"/>
          <a:ext cx="3906515" cy="1953257"/>
        </a:xfrm>
        <a:prstGeom prst="roundRect">
          <a:avLst>
            <a:gd name="adj" fmla="val 10000"/>
          </a:avLst>
        </a:prstGeom>
        <a:solidFill>
          <a:schemeClr val="accent4">
            <a:lumMod val="50000"/>
          </a:schemeClr>
        </a:solidFill>
        <a:ln w="25400" cap="flat" cmpd="sng" algn="ctr">
          <a:solidFill>
            <a:schemeClr val="accent4">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dirty="0">
              <a:latin typeface="Poppins 1 Bold" panose="020B0604020202020204" charset="0"/>
              <a:cs typeface="Poppins 1 Bold" panose="020B0604020202020204" charset="0"/>
            </a:rPr>
            <a:t>¿Por qué es interesante la ingeniería de datos?</a:t>
          </a:r>
          <a:endParaRPr lang="es-CO" sz="2600" kern="1200" dirty="0">
            <a:latin typeface="Poppins 1 Bold" panose="020B0604020202020204" charset="0"/>
            <a:cs typeface="Poppins 1 Bold" panose="020B0604020202020204" charset="0"/>
          </a:endParaRPr>
        </a:p>
      </dsp:txBody>
      <dsp:txXfrm>
        <a:off x="7844310" y="5645636"/>
        <a:ext cx="3792097" cy="1838839"/>
      </dsp:txXfrm>
    </dsp:sp>
    <dsp:sp modelId="{6E4BABD3-9769-452A-8D3E-3367E365DDD8}">
      <dsp:nvSpPr>
        <dsp:cNvPr id="0" name=""/>
        <dsp:cNvSpPr/>
      </dsp:nvSpPr>
      <dsp:spPr>
        <a:xfrm rot="10800000">
          <a:off x="5497498" y="6223236"/>
          <a:ext cx="2035202" cy="68364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CO" sz="2100" kern="1200"/>
        </a:p>
      </dsp:txBody>
      <dsp:txXfrm rot="10800000">
        <a:off x="5702590" y="6359964"/>
        <a:ext cx="1625018" cy="410184"/>
      </dsp:txXfrm>
    </dsp:sp>
    <dsp:sp modelId="{0F4456DF-FEFE-46E6-B979-AD599E61C2AC}">
      <dsp:nvSpPr>
        <dsp:cNvPr id="0" name=""/>
        <dsp:cNvSpPr/>
      </dsp:nvSpPr>
      <dsp:spPr>
        <a:xfrm>
          <a:off x="1336583" y="5588427"/>
          <a:ext cx="3906515" cy="1953257"/>
        </a:xfrm>
        <a:prstGeom prst="roundRect">
          <a:avLst>
            <a:gd name="adj" fmla="val 10000"/>
          </a:avLst>
        </a:prstGeom>
        <a:solidFill>
          <a:schemeClr val="accent4">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dirty="0">
              <a:latin typeface="Poppins 1 Bold" panose="020B0604020202020204" charset="0"/>
              <a:cs typeface="Poppins 1 Bold" panose="020B0604020202020204" charset="0"/>
            </a:rPr>
            <a:t>¿Como formarnos en ingeniería de datos?</a:t>
          </a:r>
          <a:endParaRPr lang="es-CO" sz="2600" kern="1200" dirty="0">
            <a:latin typeface="Poppins 1 Bold" panose="020B0604020202020204" charset="0"/>
            <a:cs typeface="Poppins 1 Bold" panose="020B0604020202020204" charset="0"/>
          </a:endParaRPr>
        </a:p>
      </dsp:txBody>
      <dsp:txXfrm>
        <a:off x="1393792" y="5645636"/>
        <a:ext cx="3792097" cy="1838839"/>
      </dsp:txXfrm>
    </dsp:sp>
    <dsp:sp modelId="{5F2A3D12-9F98-455E-A3B2-A8E186F692B7}">
      <dsp:nvSpPr>
        <dsp:cNvPr id="0" name=""/>
        <dsp:cNvSpPr/>
      </dsp:nvSpPr>
      <dsp:spPr>
        <a:xfrm rot="18000000">
          <a:off x="3884869" y="3430079"/>
          <a:ext cx="2035202" cy="68364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CO" sz="2100" kern="1200"/>
        </a:p>
      </dsp:txBody>
      <dsp:txXfrm>
        <a:off x="4089961" y="3566807"/>
        <a:ext cx="1625018" cy="41018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FAE09B-185C-4ABA-A3F2-8149F418A796}">
      <dsp:nvSpPr>
        <dsp:cNvPr id="0" name=""/>
        <dsp:cNvSpPr/>
      </dsp:nvSpPr>
      <dsp:spPr>
        <a:xfrm>
          <a:off x="4561842" y="2114"/>
          <a:ext cx="3906515" cy="1953257"/>
        </a:xfrm>
        <a:prstGeom prst="roundRect">
          <a:avLst>
            <a:gd name="adj" fmla="val 10000"/>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dirty="0">
              <a:latin typeface="Poppins 1 Bold" panose="020B0604020202020204" charset="0"/>
              <a:cs typeface="Poppins 1 Bold" panose="020B0604020202020204" charset="0"/>
            </a:rPr>
            <a:t>¿Qué es la ingeniería de datos?</a:t>
          </a:r>
          <a:endParaRPr lang="es-CO" sz="2600" kern="1200" dirty="0">
            <a:latin typeface="Poppins 1 Bold" panose="020B0604020202020204" charset="0"/>
            <a:cs typeface="Poppins 1 Bold" panose="020B0604020202020204" charset="0"/>
          </a:endParaRPr>
        </a:p>
      </dsp:txBody>
      <dsp:txXfrm>
        <a:off x="4619051" y="59323"/>
        <a:ext cx="3792097" cy="1838839"/>
      </dsp:txXfrm>
    </dsp:sp>
    <dsp:sp modelId="{B00BB701-8816-429A-8D99-ECEE02DCF42A}">
      <dsp:nvSpPr>
        <dsp:cNvPr id="0" name=""/>
        <dsp:cNvSpPr/>
      </dsp:nvSpPr>
      <dsp:spPr>
        <a:xfrm rot="3600000">
          <a:off x="7110128" y="3430079"/>
          <a:ext cx="2035202" cy="68364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CO" sz="2100" kern="1200"/>
        </a:p>
      </dsp:txBody>
      <dsp:txXfrm>
        <a:off x="7315220" y="3566807"/>
        <a:ext cx="1625018" cy="410184"/>
      </dsp:txXfrm>
    </dsp:sp>
    <dsp:sp modelId="{26C3D4FA-1300-4E31-8EB4-E2FF1E9592D8}">
      <dsp:nvSpPr>
        <dsp:cNvPr id="0" name=""/>
        <dsp:cNvSpPr/>
      </dsp:nvSpPr>
      <dsp:spPr>
        <a:xfrm>
          <a:off x="7787101" y="5588427"/>
          <a:ext cx="3906515" cy="1953257"/>
        </a:xfrm>
        <a:prstGeom prst="roundRect">
          <a:avLst>
            <a:gd name="adj" fmla="val 10000"/>
          </a:avLst>
        </a:prstGeom>
        <a:solidFill>
          <a:schemeClr val="accent4">
            <a:lumMod val="50000"/>
          </a:schemeClr>
        </a:solidFill>
        <a:ln w="25400" cap="flat" cmpd="sng" algn="ctr">
          <a:solidFill>
            <a:schemeClr val="accent4">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dirty="0">
              <a:latin typeface="Poppins 1 Bold" panose="020B0604020202020204" charset="0"/>
              <a:cs typeface="Poppins 1 Bold" panose="020B0604020202020204" charset="0"/>
            </a:rPr>
            <a:t>¿Por qué es interesante la ingeniería de datos?</a:t>
          </a:r>
          <a:endParaRPr lang="es-CO" sz="2600" kern="1200" dirty="0">
            <a:latin typeface="Poppins 1 Bold" panose="020B0604020202020204" charset="0"/>
            <a:cs typeface="Poppins 1 Bold" panose="020B0604020202020204" charset="0"/>
          </a:endParaRPr>
        </a:p>
      </dsp:txBody>
      <dsp:txXfrm>
        <a:off x="7844310" y="5645636"/>
        <a:ext cx="3792097" cy="1838839"/>
      </dsp:txXfrm>
    </dsp:sp>
    <dsp:sp modelId="{21898114-3E9D-49C2-90F8-967CA38188E1}">
      <dsp:nvSpPr>
        <dsp:cNvPr id="0" name=""/>
        <dsp:cNvSpPr/>
      </dsp:nvSpPr>
      <dsp:spPr>
        <a:xfrm rot="10800000">
          <a:off x="5497498" y="6223236"/>
          <a:ext cx="2035202" cy="68364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CO" sz="2100" kern="1200"/>
        </a:p>
      </dsp:txBody>
      <dsp:txXfrm rot="10800000">
        <a:off x="5702590" y="6359964"/>
        <a:ext cx="1625018" cy="410184"/>
      </dsp:txXfrm>
    </dsp:sp>
    <dsp:sp modelId="{99566949-58E6-4463-B65A-E44C76248121}">
      <dsp:nvSpPr>
        <dsp:cNvPr id="0" name=""/>
        <dsp:cNvSpPr/>
      </dsp:nvSpPr>
      <dsp:spPr>
        <a:xfrm>
          <a:off x="1336583" y="5588427"/>
          <a:ext cx="3906515" cy="1953257"/>
        </a:xfrm>
        <a:prstGeom prst="roundRect">
          <a:avLst>
            <a:gd name="adj" fmla="val 10000"/>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dirty="0">
              <a:latin typeface="Poppins 1 Bold" panose="020B0604020202020204" charset="0"/>
              <a:cs typeface="Poppins 1 Bold" panose="020B0604020202020204" charset="0"/>
            </a:rPr>
            <a:t>¿Como formarnos en ingeniería de datos?</a:t>
          </a:r>
          <a:endParaRPr lang="es-CO" sz="2600" kern="1200" dirty="0">
            <a:latin typeface="Poppins 1 Bold" panose="020B0604020202020204" charset="0"/>
            <a:cs typeface="Poppins 1 Bold" panose="020B0604020202020204" charset="0"/>
          </a:endParaRPr>
        </a:p>
      </dsp:txBody>
      <dsp:txXfrm>
        <a:off x="1393792" y="5645636"/>
        <a:ext cx="3792097" cy="1838839"/>
      </dsp:txXfrm>
    </dsp:sp>
    <dsp:sp modelId="{9B318302-9ACE-4758-8687-2470B09847A4}">
      <dsp:nvSpPr>
        <dsp:cNvPr id="0" name=""/>
        <dsp:cNvSpPr/>
      </dsp:nvSpPr>
      <dsp:spPr>
        <a:xfrm rot="18000000">
          <a:off x="3884869" y="3430079"/>
          <a:ext cx="2035202" cy="68364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CO" sz="2100" kern="1200"/>
        </a:p>
      </dsp:txBody>
      <dsp:txXfrm>
        <a:off x="4089961" y="3566807"/>
        <a:ext cx="1625018" cy="41018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B24DE4-1529-486A-ADBB-0C0CC14527FF}">
      <dsp:nvSpPr>
        <dsp:cNvPr id="0" name=""/>
        <dsp:cNvSpPr/>
      </dsp:nvSpPr>
      <dsp:spPr>
        <a:xfrm>
          <a:off x="4561842" y="2114"/>
          <a:ext cx="3906515" cy="1953257"/>
        </a:xfrm>
        <a:prstGeom prst="roundRect">
          <a:avLst>
            <a:gd name="adj" fmla="val 10000"/>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dirty="0">
              <a:latin typeface="Poppins 1 Bold" panose="020B0604020202020204" charset="0"/>
              <a:cs typeface="Poppins 1 Bold" panose="020B0604020202020204" charset="0"/>
            </a:rPr>
            <a:t>¿Qué es la ingeniería de datos?</a:t>
          </a:r>
          <a:endParaRPr lang="es-CO" sz="2600" kern="1200" dirty="0">
            <a:latin typeface="Poppins 1 Bold" panose="020B0604020202020204" charset="0"/>
            <a:cs typeface="Poppins 1 Bold" panose="020B0604020202020204" charset="0"/>
          </a:endParaRPr>
        </a:p>
      </dsp:txBody>
      <dsp:txXfrm>
        <a:off x="4619051" y="59323"/>
        <a:ext cx="3792097" cy="1838839"/>
      </dsp:txXfrm>
    </dsp:sp>
    <dsp:sp modelId="{D9601E09-C42B-489D-855A-7B13151F9E49}">
      <dsp:nvSpPr>
        <dsp:cNvPr id="0" name=""/>
        <dsp:cNvSpPr/>
      </dsp:nvSpPr>
      <dsp:spPr>
        <a:xfrm rot="3600000">
          <a:off x="7110128" y="3430079"/>
          <a:ext cx="2035202" cy="68364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CO" sz="2100" kern="1200"/>
        </a:p>
      </dsp:txBody>
      <dsp:txXfrm>
        <a:off x="7315220" y="3566807"/>
        <a:ext cx="1625018" cy="410184"/>
      </dsp:txXfrm>
    </dsp:sp>
    <dsp:sp modelId="{223F89CF-B4AC-48FB-9E65-76C185786BDB}">
      <dsp:nvSpPr>
        <dsp:cNvPr id="0" name=""/>
        <dsp:cNvSpPr/>
      </dsp:nvSpPr>
      <dsp:spPr>
        <a:xfrm>
          <a:off x="7787101" y="5588427"/>
          <a:ext cx="3906515" cy="1953257"/>
        </a:xfrm>
        <a:prstGeom prst="roundRect">
          <a:avLst>
            <a:gd name="adj" fmla="val 10000"/>
          </a:avLst>
        </a:prstGeom>
        <a:solidFill>
          <a:schemeClr val="bg1">
            <a:lumMod val="85000"/>
          </a:schemeClr>
        </a:solidFill>
        <a:ln w="25400" cap="flat" cmpd="sng" algn="ctr">
          <a:solidFill>
            <a:schemeClr val="bg1">
              <a:lumMod val="8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dirty="0">
              <a:latin typeface="Poppins 1 Bold" panose="020B0604020202020204" charset="0"/>
              <a:cs typeface="Poppins 1 Bold" panose="020B0604020202020204" charset="0"/>
            </a:rPr>
            <a:t>¿Por qué es interesante la ingeniería de datos?</a:t>
          </a:r>
          <a:endParaRPr lang="es-CO" sz="2600" kern="1200" dirty="0">
            <a:latin typeface="Poppins 1 Bold" panose="020B0604020202020204" charset="0"/>
            <a:cs typeface="Poppins 1 Bold" panose="020B0604020202020204" charset="0"/>
          </a:endParaRPr>
        </a:p>
      </dsp:txBody>
      <dsp:txXfrm>
        <a:off x="7844310" y="5645636"/>
        <a:ext cx="3792097" cy="1838839"/>
      </dsp:txXfrm>
    </dsp:sp>
    <dsp:sp modelId="{5DCCA64F-5C31-47D8-BD1F-9C69D37046F7}">
      <dsp:nvSpPr>
        <dsp:cNvPr id="0" name=""/>
        <dsp:cNvSpPr/>
      </dsp:nvSpPr>
      <dsp:spPr>
        <a:xfrm rot="10800000">
          <a:off x="5497498" y="6223236"/>
          <a:ext cx="2035202" cy="68364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CO" sz="2100" kern="1200"/>
        </a:p>
      </dsp:txBody>
      <dsp:txXfrm rot="10800000">
        <a:off x="5702590" y="6359964"/>
        <a:ext cx="1625018" cy="410184"/>
      </dsp:txXfrm>
    </dsp:sp>
    <dsp:sp modelId="{1247A953-6B57-4195-A4D4-22EAD9DEE30F}">
      <dsp:nvSpPr>
        <dsp:cNvPr id="0" name=""/>
        <dsp:cNvSpPr/>
      </dsp:nvSpPr>
      <dsp:spPr>
        <a:xfrm>
          <a:off x="1336583" y="5588427"/>
          <a:ext cx="3906515" cy="1953257"/>
        </a:xfrm>
        <a:prstGeom prst="roundRect">
          <a:avLst>
            <a:gd name="adj" fmla="val 10000"/>
          </a:avLst>
        </a:prstGeom>
        <a:solidFill>
          <a:schemeClr val="accent4">
            <a:lumMod val="50000"/>
          </a:schemeClr>
        </a:solidFill>
        <a:ln w="25400" cap="flat" cmpd="sng" algn="ctr">
          <a:solidFill>
            <a:schemeClr val="accent4">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dirty="0">
              <a:latin typeface="Poppins 1 Bold" panose="020B0604020202020204" charset="0"/>
              <a:cs typeface="Poppins 1 Bold" panose="020B0604020202020204" charset="0"/>
            </a:rPr>
            <a:t>¿Como formarnos en ingeniería de datos?</a:t>
          </a:r>
          <a:endParaRPr lang="es-CO" sz="2600" kern="1200" dirty="0">
            <a:latin typeface="Poppins 1 Bold" panose="020B0604020202020204" charset="0"/>
            <a:cs typeface="Poppins 1 Bold" panose="020B0604020202020204" charset="0"/>
          </a:endParaRPr>
        </a:p>
      </dsp:txBody>
      <dsp:txXfrm>
        <a:off x="1393792" y="5645636"/>
        <a:ext cx="3792097" cy="1838839"/>
      </dsp:txXfrm>
    </dsp:sp>
    <dsp:sp modelId="{34DF669E-F0F3-4F82-AF6D-3603D06E1B49}">
      <dsp:nvSpPr>
        <dsp:cNvPr id="0" name=""/>
        <dsp:cNvSpPr/>
      </dsp:nvSpPr>
      <dsp:spPr>
        <a:xfrm rot="18000000">
          <a:off x="3884869" y="3430079"/>
          <a:ext cx="2035202" cy="68364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CO" sz="2100" kern="1200"/>
        </a:p>
      </dsp:txBody>
      <dsp:txXfrm>
        <a:off x="4089961" y="3566807"/>
        <a:ext cx="1625018" cy="4101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A57FC7-67E5-4536-BE47-4C5F90D33AC2}">
      <dsp:nvSpPr>
        <dsp:cNvPr id="0" name=""/>
        <dsp:cNvSpPr/>
      </dsp:nvSpPr>
      <dsp:spPr>
        <a:xfrm>
          <a:off x="4561842" y="2114"/>
          <a:ext cx="3906515" cy="1953257"/>
        </a:xfrm>
        <a:prstGeom prst="roundRect">
          <a:avLst>
            <a:gd name="adj" fmla="val 10000"/>
          </a:avLst>
        </a:prstGeom>
        <a:solidFill>
          <a:schemeClr val="accent4">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dirty="0">
              <a:latin typeface="Poppins 1 Bold" panose="020B0604020202020204" charset="0"/>
              <a:cs typeface="Poppins 1 Bold" panose="020B0604020202020204" charset="0"/>
            </a:rPr>
            <a:t>¿Qué es la ingeniería de datos?</a:t>
          </a:r>
          <a:endParaRPr lang="es-CO" sz="2600" kern="1200" dirty="0">
            <a:latin typeface="Poppins 1 Bold" panose="020B0604020202020204" charset="0"/>
            <a:cs typeface="Poppins 1 Bold" panose="020B0604020202020204" charset="0"/>
          </a:endParaRPr>
        </a:p>
      </dsp:txBody>
      <dsp:txXfrm>
        <a:off x="4619051" y="59323"/>
        <a:ext cx="3792097" cy="1838839"/>
      </dsp:txXfrm>
    </dsp:sp>
    <dsp:sp modelId="{56D2D0AD-3B90-4144-AB58-ED1CBFE64B62}">
      <dsp:nvSpPr>
        <dsp:cNvPr id="0" name=""/>
        <dsp:cNvSpPr/>
      </dsp:nvSpPr>
      <dsp:spPr>
        <a:xfrm rot="3600000">
          <a:off x="7110128" y="3430079"/>
          <a:ext cx="2035202" cy="68364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CO" sz="2100" kern="1200"/>
        </a:p>
      </dsp:txBody>
      <dsp:txXfrm>
        <a:off x="7315220" y="3566807"/>
        <a:ext cx="1625018" cy="410184"/>
      </dsp:txXfrm>
    </dsp:sp>
    <dsp:sp modelId="{AAEE729A-CF41-46B6-9F1C-22CAFA6E7565}">
      <dsp:nvSpPr>
        <dsp:cNvPr id="0" name=""/>
        <dsp:cNvSpPr/>
      </dsp:nvSpPr>
      <dsp:spPr>
        <a:xfrm>
          <a:off x="7787101" y="5588427"/>
          <a:ext cx="3906515" cy="1953257"/>
        </a:xfrm>
        <a:prstGeom prst="roundRect">
          <a:avLst>
            <a:gd name="adj" fmla="val 10000"/>
          </a:avLst>
        </a:prstGeom>
        <a:solidFill>
          <a:schemeClr val="bg1">
            <a:lumMod val="85000"/>
          </a:schemeClr>
        </a:solidFill>
        <a:ln w="25400" cap="flat" cmpd="sng" algn="ctr">
          <a:solidFill>
            <a:schemeClr val="bg1">
              <a:lumMod val="8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dirty="0">
              <a:latin typeface="Poppins 1 Bold" panose="020B0604020202020204" charset="0"/>
              <a:cs typeface="Poppins 1 Bold" panose="020B0604020202020204" charset="0"/>
            </a:rPr>
            <a:t>¿Por qué es interesante la ingeniería de datos?</a:t>
          </a:r>
          <a:endParaRPr lang="es-CO" sz="2600" kern="1200" dirty="0">
            <a:latin typeface="Poppins 1 Bold" panose="020B0604020202020204" charset="0"/>
            <a:cs typeface="Poppins 1 Bold" panose="020B0604020202020204" charset="0"/>
          </a:endParaRPr>
        </a:p>
      </dsp:txBody>
      <dsp:txXfrm>
        <a:off x="7844310" y="5645636"/>
        <a:ext cx="3792097" cy="1838839"/>
      </dsp:txXfrm>
    </dsp:sp>
    <dsp:sp modelId="{A4E1A601-AC36-44B3-8188-63239F806815}">
      <dsp:nvSpPr>
        <dsp:cNvPr id="0" name=""/>
        <dsp:cNvSpPr/>
      </dsp:nvSpPr>
      <dsp:spPr>
        <a:xfrm rot="10800000">
          <a:off x="5497498" y="6223236"/>
          <a:ext cx="2035202" cy="68364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CO" sz="2100" kern="1200"/>
        </a:p>
      </dsp:txBody>
      <dsp:txXfrm rot="10800000">
        <a:off x="5702590" y="6359964"/>
        <a:ext cx="1625018" cy="410184"/>
      </dsp:txXfrm>
    </dsp:sp>
    <dsp:sp modelId="{2D6C3E82-D04F-4E0B-8DB1-E8A8F0B7E082}">
      <dsp:nvSpPr>
        <dsp:cNvPr id="0" name=""/>
        <dsp:cNvSpPr/>
      </dsp:nvSpPr>
      <dsp:spPr>
        <a:xfrm>
          <a:off x="1336583" y="5588427"/>
          <a:ext cx="3906515" cy="1953257"/>
        </a:xfrm>
        <a:prstGeom prst="roundRect">
          <a:avLst>
            <a:gd name="adj" fmla="val 10000"/>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dirty="0">
              <a:latin typeface="Poppins 1 Bold" panose="020B0604020202020204" charset="0"/>
              <a:cs typeface="Poppins 1 Bold" panose="020B0604020202020204" charset="0"/>
            </a:rPr>
            <a:t>¿Como formarnos en ingeniería de datos?</a:t>
          </a:r>
          <a:endParaRPr lang="es-CO" sz="2600" kern="1200" dirty="0">
            <a:latin typeface="Poppins 1 Bold" panose="020B0604020202020204" charset="0"/>
            <a:cs typeface="Poppins 1 Bold" panose="020B0604020202020204" charset="0"/>
          </a:endParaRPr>
        </a:p>
      </dsp:txBody>
      <dsp:txXfrm>
        <a:off x="1393792" y="5645636"/>
        <a:ext cx="3792097" cy="1838839"/>
      </dsp:txXfrm>
    </dsp:sp>
    <dsp:sp modelId="{38FD64A2-9767-4DA1-92C4-38B3559190E5}">
      <dsp:nvSpPr>
        <dsp:cNvPr id="0" name=""/>
        <dsp:cNvSpPr/>
      </dsp:nvSpPr>
      <dsp:spPr>
        <a:xfrm rot="18000000">
          <a:off x="3884869" y="3430079"/>
          <a:ext cx="2035202" cy="68364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CO" sz="2100" kern="1200"/>
        </a:p>
      </dsp:txBody>
      <dsp:txXfrm>
        <a:off x="4089961" y="3566807"/>
        <a:ext cx="1625018" cy="4101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75808B-CF75-49C9-BB41-B2585EF1DD38}">
      <dsp:nvSpPr>
        <dsp:cNvPr id="0" name=""/>
        <dsp:cNvSpPr/>
      </dsp:nvSpPr>
      <dsp:spPr>
        <a:xfrm>
          <a:off x="0" y="0"/>
          <a:ext cx="5486400" cy="103896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s-CO" sz="3700" kern="1200" dirty="0">
              <a:latin typeface="Poppins" panose="00000500000000000000" pitchFamily="2" charset="0"/>
              <a:cs typeface="Poppins" panose="00000500000000000000" pitchFamily="2" charset="0"/>
            </a:rPr>
            <a:t>Definición provisional</a:t>
          </a:r>
        </a:p>
      </dsp:txBody>
      <dsp:txXfrm>
        <a:off x="50718" y="50718"/>
        <a:ext cx="5384964" cy="9375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8D90EC-48DD-49E8-99C7-E6273DAF2FB6}">
      <dsp:nvSpPr>
        <dsp:cNvPr id="0" name=""/>
        <dsp:cNvSpPr/>
      </dsp:nvSpPr>
      <dsp:spPr>
        <a:xfrm>
          <a:off x="4561842" y="2114"/>
          <a:ext cx="3906515" cy="1953257"/>
        </a:xfrm>
        <a:prstGeom prst="roundRect">
          <a:avLst>
            <a:gd name="adj" fmla="val 10000"/>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dirty="0">
              <a:latin typeface="Poppins 1 Bold" panose="020B0604020202020204" charset="0"/>
              <a:cs typeface="Poppins 1 Bold" panose="020B0604020202020204" charset="0"/>
            </a:rPr>
            <a:t>¿Qué es la ingeniería de datos?</a:t>
          </a:r>
          <a:endParaRPr lang="es-CO" sz="2600" kern="1200" dirty="0">
            <a:latin typeface="Poppins 1 Bold" panose="020B0604020202020204" charset="0"/>
            <a:cs typeface="Poppins 1 Bold" panose="020B0604020202020204" charset="0"/>
          </a:endParaRPr>
        </a:p>
      </dsp:txBody>
      <dsp:txXfrm>
        <a:off x="4619051" y="59323"/>
        <a:ext cx="3792097" cy="1838839"/>
      </dsp:txXfrm>
    </dsp:sp>
    <dsp:sp modelId="{9DAAC43B-4475-4019-99F9-57E859124F39}">
      <dsp:nvSpPr>
        <dsp:cNvPr id="0" name=""/>
        <dsp:cNvSpPr/>
      </dsp:nvSpPr>
      <dsp:spPr>
        <a:xfrm rot="3600000">
          <a:off x="7110128" y="3430079"/>
          <a:ext cx="2035202" cy="68364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CO" sz="2100" kern="1200"/>
        </a:p>
      </dsp:txBody>
      <dsp:txXfrm>
        <a:off x="7315220" y="3566807"/>
        <a:ext cx="1625018" cy="410184"/>
      </dsp:txXfrm>
    </dsp:sp>
    <dsp:sp modelId="{470003AE-D758-4B70-A372-37BFF64785F5}">
      <dsp:nvSpPr>
        <dsp:cNvPr id="0" name=""/>
        <dsp:cNvSpPr/>
      </dsp:nvSpPr>
      <dsp:spPr>
        <a:xfrm>
          <a:off x="7787101" y="5588427"/>
          <a:ext cx="3906515" cy="1953257"/>
        </a:xfrm>
        <a:prstGeom prst="roundRect">
          <a:avLst>
            <a:gd name="adj" fmla="val 10000"/>
          </a:avLst>
        </a:prstGeom>
        <a:solidFill>
          <a:schemeClr val="accent4">
            <a:lumMod val="50000"/>
          </a:schemeClr>
        </a:solidFill>
        <a:ln w="25400" cap="flat" cmpd="sng" algn="ctr">
          <a:solidFill>
            <a:schemeClr val="accent4">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dirty="0">
              <a:latin typeface="Poppins 1 Bold" panose="020B0604020202020204" charset="0"/>
              <a:cs typeface="Poppins 1 Bold" panose="020B0604020202020204" charset="0"/>
            </a:rPr>
            <a:t>¿Por qué es interesante la ingeniería de datos?</a:t>
          </a:r>
          <a:endParaRPr lang="es-CO" sz="2600" kern="1200" dirty="0">
            <a:latin typeface="Poppins 1 Bold" panose="020B0604020202020204" charset="0"/>
            <a:cs typeface="Poppins 1 Bold" panose="020B0604020202020204" charset="0"/>
          </a:endParaRPr>
        </a:p>
      </dsp:txBody>
      <dsp:txXfrm>
        <a:off x="7844310" y="5645636"/>
        <a:ext cx="3792097" cy="1838839"/>
      </dsp:txXfrm>
    </dsp:sp>
    <dsp:sp modelId="{4731B2E7-3575-4C79-A800-F7146B70B7B3}">
      <dsp:nvSpPr>
        <dsp:cNvPr id="0" name=""/>
        <dsp:cNvSpPr/>
      </dsp:nvSpPr>
      <dsp:spPr>
        <a:xfrm rot="10800000">
          <a:off x="5497498" y="6223236"/>
          <a:ext cx="2035202" cy="68364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CO" sz="2100" kern="1200"/>
        </a:p>
      </dsp:txBody>
      <dsp:txXfrm rot="10800000">
        <a:off x="5702590" y="6359964"/>
        <a:ext cx="1625018" cy="410184"/>
      </dsp:txXfrm>
    </dsp:sp>
    <dsp:sp modelId="{0BEE1A0F-1985-49A2-88A4-B7FAA9162453}">
      <dsp:nvSpPr>
        <dsp:cNvPr id="0" name=""/>
        <dsp:cNvSpPr/>
      </dsp:nvSpPr>
      <dsp:spPr>
        <a:xfrm>
          <a:off x="1336583" y="5588427"/>
          <a:ext cx="3906515" cy="1953257"/>
        </a:xfrm>
        <a:prstGeom prst="roundRect">
          <a:avLst>
            <a:gd name="adj" fmla="val 10000"/>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dirty="0">
              <a:latin typeface="Poppins 1 Bold" panose="020B0604020202020204" charset="0"/>
              <a:cs typeface="Poppins 1 Bold" panose="020B0604020202020204" charset="0"/>
            </a:rPr>
            <a:t>¿Como formarnos en ingeniería de datos?</a:t>
          </a:r>
          <a:endParaRPr lang="es-CO" sz="2600" kern="1200" dirty="0">
            <a:latin typeface="Poppins 1 Bold" panose="020B0604020202020204" charset="0"/>
            <a:cs typeface="Poppins 1 Bold" panose="020B0604020202020204" charset="0"/>
          </a:endParaRPr>
        </a:p>
      </dsp:txBody>
      <dsp:txXfrm>
        <a:off x="1393792" y="5645636"/>
        <a:ext cx="3792097" cy="1838839"/>
      </dsp:txXfrm>
    </dsp:sp>
    <dsp:sp modelId="{E03B6BE8-B164-4B25-9775-AEE3564DA01B}">
      <dsp:nvSpPr>
        <dsp:cNvPr id="0" name=""/>
        <dsp:cNvSpPr/>
      </dsp:nvSpPr>
      <dsp:spPr>
        <a:xfrm rot="18000000">
          <a:off x="3884869" y="3430079"/>
          <a:ext cx="2035202" cy="68364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CO" sz="2100" kern="1200"/>
        </a:p>
      </dsp:txBody>
      <dsp:txXfrm>
        <a:off x="4089961" y="3566807"/>
        <a:ext cx="1625018" cy="4101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A28DF9-F4D6-42AA-BFEC-0FD1A715CEA5}">
      <dsp:nvSpPr>
        <dsp:cNvPr id="0" name=""/>
        <dsp:cNvSpPr/>
      </dsp:nvSpPr>
      <dsp:spPr>
        <a:xfrm>
          <a:off x="4561842" y="2114"/>
          <a:ext cx="3906515" cy="1953257"/>
        </a:xfrm>
        <a:prstGeom prst="roundRect">
          <a:avLst>
            <a:gd name="adj" fmla="val 10000"/>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dirty="0">
              <a:latin typeface="Poppins 1 Bold" panose="020B0604020202020204" charset="0"/>
              <a:cs typeface="Poppins 1 Bold" panose="020B0604020202020204" charset="0"/>
            </a:rPr>
            <a:t>¿Qué es la ingeniería de datos?</a:t>
          </a:r>
          <a:endParaRPr lang="es-CO" sz="2600" kern="1200" dirty="0">
            <a:latin typeface="Poppins 1 Bold" panose="020B0604020202020204" charset="0"/>
            <a:cs typeface="Poppins 1 Bold" panose="020B0604020202020204" charset="0"/>
          </a:endParaRPr>
        </a:p>
      </dsp:txBody>
      <dsp:txXfrm>
        <a:off x="4619051" y="59323"/>
        <a:ext cx="3792097" cy="1838839"/>
      </dsp:txXfrm>
    </dsp:sp>
    <dsp:sp modelId="{182A88B7-9671-4F8B-BFE4-98BC56864C29}">
      <dsp:nvSpPr>
        <dsp:cNvPr id="0" name=""/>
        <dsp:cNvSpPr/>
      </dsp:nvSpPr>
      <dsp:spPr>
        <a:xfrm rot="3600000">
          <a:off x="7110128" y="3430079"/>
          <a:ext cx="2035202" cy="68364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CO" sz="2100" kern="1200"/>
        </a:p>
      </dsp:txBody>
      <dsp:txXfrm>
        <a:off x="7315220" y="3566807"/>
        <a:ext cx="1625018" cy="410184"/>
      </dsp:txXfrm>
    </dsp:sp>
    <dsp:sp modelId="{1EB1F333-A76D-426E-BDCE-C92906D73648}">
      <dsp:nvSpPr>
        <dsp:cNvPr id="0" name=""/>
        <dsp:cNvSpPr/>
      </dsp:nvSpPr>
      <dsp:spPr>
        <a:xfrm>
          <a:off x="7787101" y="5588427"/>
          <a:ext cx="3906515" cy="1953257"/>
        </a:xfrm>
        <a:prstGeom prst="roundRect">
          <a:avLst>
            <a:gd name="adj" fmla="val 10000"/>
          </a:avLst>
        </a:prstGeom>
        <a:solidFill>
          <a:schemeClr val="bg1">
            <a:lumMod val="85000"/>
          </a:schemeClr>
        </a:solidFill>
        <a:ln w="25400" cap="flat" cmpd="sng" algn="ctr">
          <a:solidFill>
            <a:schemeClr val="bg1">
              <a:lumMod val="8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dirty="0">
              <a:latin typeface="Poppins 1 Bold" panose="020B0604020202020204" charset="0"/>
              <a:cs typeface="Poppins 1 Bold" panose="020B0604020202020204" charset="0"/>
            </a:rPr>
            <a:t>¿Por qué es interesante la ingeniería de datos?</a:t>
          </a:r>
          <a:endParaRPr lang="es-CO" sz="2600" kern="1200" dirty="0">
            <a:latin typeface="Poppins 1 Bold" panose="020B0604020202020204" charset="0"/>
            <a:cs typeface="Poppins 1 Bold" panose="020B0604020202020204" charset="0"/>
          </a:endParaRPr>
        </a:p>
      </dsp:txBody>
      <dsp:txXfrm>
        <a:off x="7844310" y="5645636"/>
        <a:ext cx="3792097" cy="1838839"/>
      </dsp:txXfrm>
    </dsp:sp>
    <dsp:sp modelId="{89EB0B12-6484-4911-8D47-0EC1FB6C7E84}">
      <dsp:nvSpPr>
        <dsp:cNvPr id="0" name=""/>
        <dsp:cNvSpPr/>
      </dsp:nvSpPr>
      <dsp:spPr>
        <a:xfrm rot="10800000">
          <a:off x="5497498" y="6223236"/>
          <a:ext cx="2035202" cy="68364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CO" sz="2100" kern="1200"/>
        </a:p>
      </dsp:txBody>
      <dsp:txXfrm rot="10800000">
        <a:off x="5702590" y="6359964"/>
        <a:ext cx="1625018" cy="410184"/>
      </dsp:txXfrm>
    </dsp:sp>
    <dsp:sp modelId="{BBFD0FB7-A96E-4684-B2AE-D1B446FDAA77}">
      <dsp:nvSpPr>
        <dsp:cNvPr id="0" name=""/>
        <dsp:cNvSpPr/>
      </dsp:nvSpPr>
      <dsp:spPr>
        <a:xfrm>
          <a:off x="1336583" y="5588427"/>
          <a:ext cx="3906515" cy="1953257"/>
        </a:xfrm>
        <a:prstGeom prst="roundRect">
          <a:avLst>
            <a:gd name="adj" fmla="val 10000"/>
          </a:avLst>
        </a:prstGeom>
        <a:solidFill>
          <a:schemeClr val="accent4">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dirty="0">
              <a:latin typeface="Poppins 1 Bold" panose="020B0604020202020204" charset="0"/>
              <a:cs typeface="Poppins 1 Bold" panose="020B0604020202020204" charset="0"/>
            </a:rPr>
            <a:t>¿Como formarnos en ingeniería de datos?</a:t>
          </a:r>
          <a:endParaRPr lang="es-CO" sz="2600" kern="1200" dirty="0">
            <a:latin typeface="Poppins 1 Bold" panose="020B0604020202020204" charset="0"/>
            <a:cs typeface="Poppins 1 Bold" panose="020B0604020202020204" charset="0"/>
          </a:endParaRPr>
        </a:p>
      </dsp:txBody>
      <dsp:txXfrm>
        <a:off x="1393792" y="5645636"/>
        <a:ext cx="3792097" cy="1838839"/>
      </dsp:txXfrm>
    </dsp:sp>
    <dsp:sp modelId="{50F61045-90B9-4ADC-ACC8-16A648BBBAF0}">
      <dsp:nvSpPr>
        <dsp:cNvPr id="0" name=""/>
        <dsp:cNvSpPr/>
      </dsp:nvSpPr>
      <dsp:spPr>
        <a:xfrm rot="18000000">
          <a:off x="3884869" y="3430079"/>
          <a:ext cx="2035202" cy="68364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CO" sz="2100" kern="1200"/>
        </a:p>
      </dsp:txBody>
      <dsp:txXfrm>
        <a:off x="4089961" y="3566807"/>
        <a:ext cx="1625018" cy="41018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B57930-FE18-44F2-A788-5427B2F95CF2}">
      <dsp:nvSpPr>
        <dsp:cNvPr id="0" name=""/>
        <dsp:cNvSpPr/>
      </dsp:nvSpPr>
      <dsp:spPr>
        <a:xfrm>
          <a:off x="4561842" y="2114"/>
          <a:ext cx="3906515" cy="1953257"/>
        </a:xfrm>
        <a:prstGeom prst="roundRect">
          <a:avLst>
            <a:gd name="adj" fmla="val 10000"/>
          </a:avLst>
        </a:prstGeom>
        <a:solidFill>
          <a:schemeClr val="accent4">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dirty="0">
              <a:latin typeface="Poppins 1 Bold" panose="020B0604020202020204" charset="0"/>
              <a:cs typeface="Poppins 1 Bold" panose="020B0604020202020204" charset="0"/>
            </a:rPr>
            <a:t>¿Qué es la ingeniería de datos?</a:t>
          </a:r>
          <a:endParaRPr lang="es-CO" sz="2600" kern="1200" dirty="0">
            <a:latin typeface="Poppins 1 Bold" panose="020B0604020202020204" charset="0"/>
            <a:cs typeface="Poppins 1 Bold" panose="020B0604020202020204" charset="0"/>
          </a:endParaRPr>
        </a:p>
      </dsp:txBody>
      <dsp:txXfrm>
        <a:off x="4619051" y="59323"/>
        <a:ext cx="3792097" cy="1838839"/>
      </dsp:txXfrm>
    </dsp:sp>
    <dsp:sp modelId="{11A41D11-24EE-4759-80FB-E8E70CF40F6E}">
      <dsp:nvSpPr>
        <dsp:cNvPr id="0" name=""/>
        <dsp:cNvSpPr/>
      </dsp:nvSpPr>
      <dsp:spPr>
        <a:xfrm rot="3600000">
          <a:off x="7110128" y="3430079"/>
          <a:ext cx="2035202" cy="68364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CO" sz="2100" kern="1200"/>
        </a:p>
      </dsp:txBody>
      <dsp:txXfrm>
        <a:off x="7315220" y="3566807"/>
        <a:ext cx="1625018" cy="410184"/>
      </dsp:txXfrm>
    </dsp:sp>
    <dsp:sp modelId="{56166E3B-DD5B-4FEF-8A77-79A63E10CBB8}">
      <dsp:nvSpPr>
        <dsp:cNvPr id="0" name=""/>
        <dsp:cNvSpPr/>
      </dsp:nvSpPr>
      <dsp:spPr>
        <a:xfrm>
          <a:off x="7787101" y="5588427"/>
          <a:ext cx="3906515" cy="1953257"/>
        </a:xfrm>
        <a:prstGeom prst="roundRect">
          <a:avLst>
            <a:gd name="adj" fmla="val 10000"/>
          </a:avLst>
        </a:prstGeom>
        <a:solidFill>
          <a:schemeClr val="bg1">
            <a:lumMod val="85000"/>
          </a:schemeClr>
        </a:solidFill>
        <a:ln w="25400" cap="flat" cmpd="sng" algn="ctr">
          <a:solidFill>
            <a:schemeClr val="bg1">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dirty="0">
              <a:latin typeface="Poppins 1 Bold" panose="020B0604020202020204" charset="0"/>
              <a:cs typeface="Poppins 1 Bold" panose="020B0604020202020204" charset="0"/>
            </a:rPr>
            <a:t>¿Por qué es interesante la ingeniería de datos?</a:t>
          </a:r>
          <a:endParaRPr lang="es-CO" sz="2600" kern="1200" dirty="0">
            <a:latin typeface="Poppins 1 Bold" panose="020B0604020202020204" charset="0"/>
            <a:cs typeface="Poppins 1 Bold" panose="020B0604020202020204" charset="0"/>
          </a:endParaRPr>
        </a:p>
      </dsp:txBody>
      <dsp:txXfrm>
        <a:off x="7844310" y="5645636"/>
        <a:ext cx="3792097" cy="1838839"/>
      </dsp:txXfrm>
    </dsp:sp>
    <dsp:sp modelId="{9ECF2BB0-4981-411E-9C6F-C02C999945D0}">
      <dsp:nvSpPr>
        <dsp:cNvPr id="0" name=""/>
        <dsp:cNvSpPr/>
      </dsp:nvSpPr>
      <dsp:spPr>
        <a:xfrm rot="10800000">
          <a:off x="5497498" y="6223236"/>
          <a:ext cx="2035202" cy="68364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CO" sz="2100" kern="1200"/>
        </a:p>
      </dsp:txBody>
      <dsp:txXfrm rot="10800000">
        <a:off x="5702590" y="6359964"/>
        <a:ext cx="1625018" cy="410184"/>
      </dsp:txXfrm>
    </dsp:sp>
    <dsp:sp modelId="{1D69B776-C975-4F5C-8E57-641A3D6ED7A8}">
      <dsp:nvSpPr>
        <dsp:cNvPr id="0" name=""/>
        <dsp:cNvSpPr/>
      </dsp:nvSpPr>
      <dsp:spPr>
        <a:xfrm>
          <a:off x="1336583" y="5588427"/>
          <a:ext cx="3906515" cy="1953257"/>
        </a:xfrm>
        <a:prstGeom prst="roundRect">
          <a:avLst>
            <a:gd name="adj" fmla="val 10000"/>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dirty="0">
              <a:latin typeface="Poppins 1 Bold" panose="020B0604020202020204" charset="0"/>
              <a:cs typeface="Poppins 1 Bold" panose="020B0604020202020204" charset="0"/>
            </a:rPr>
            <a:t>¿Como formarnos en ingeniería de datos?</a:t>
          </a:r>
          <a:endParaRPr lang="es-CO" sz="2600" kern="1200" dirty="0">
            <a:latin typeface="Poppins 1 Bold" panose="020B0604020202020204" charset="0"/>
            <a:cs typeface="Poppins 1 Bold" panose="020B0604020202020204" charset="0"/>
          </a:endParaRPr>
        </a:p>
      </dsp:txBody>
      <dsp:txXfrm>
        <a:off x="1393792" y="5645636"/>
        <a:ext cx="3792097" cy="1838839"/>
      </dsp:txXfrm>
    </dsp:sp>
    <dsp:sp modelId="{C0BB199A-3184-4F99-B57F-D82557E9916A}">
      <dsp:nvSpPr>
        <dsp:cNvPr id="0" name=""/>
        <dsp:cNvSpPr/>
      </dsp:nvSpPr>
      <dsp:spPr>
        <a:xfrm rot="18000000">
          <a:off x="3884869" y="3430079"/>
          <a:ext cx="2035202" cy="68364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CO" sz="2100" kern="1200"/>
        </a:p>
      </dsp:txBody>
      <dsp:txXfrm>
        <a:off x="4089961" y="3566807"/>
        <a:ext cx="1625018" cy="410184"/>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05.11.2025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‹Nº›</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2290763" y="512763"/>
            <a:ext cx="4562475" cy="2566987"/>
          </a:xfrm>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2252658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2290763" y="512763"/>
            <a:ext cx="4562475" cy="2566987"/>
          </a:xfrm>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871B2431-D351-4C6E-A3CF-9DFAC0E3E050}" type="slidenum">
              <a:rPr lang="cs-CZ" smtClean="0"/>
              <a:t>24</a:t>
            </a:fld>
            <a:endParaRPr lang="cs-CZ"/>
          </a:p>
        </p:txBody>
      </p:sp>
    </p:spTree>
    <p:extLst>
      <p:ext uri="{BB962C8B-B14F-4D97-AF65-F5344CB8AC3E}">
        <p14:creationId xmlns:p14="http://schemas.microsoft.com/office/powerpoint/2010/main" val="2664806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3855A-BE46-2321-4534-5C50BDB7380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4C70167-8EF2-39FB-953A-BE4BBB846793}"/>
              </a:ext>
            </a:extLst>
          </p:cNvPr>
          <p:cNvSpPr>
            <a:spLocks noGrp="1" noRot="1" noChangeAspect="1"/>
          </p:cNvSpPr>
          <p:nvPr>
            <p:ph type="sldImg"/>
          </p:nvPr>
        </p:nvSpPr>
        <p:spPr>
          <a:xfrm>
            <a:off x="2290763" y="512763"/>
            <a:ext cx="4562475" cy="2566987"/>
          </a:xfrm>
        </p:spPr>
      </p:sp>
      <p:sp>
        <p:nvSpPr>
          <p:cNvPr id="3" name="Marcador de notas 2">
            <a:extLst>
              <a:ext uri="{FF2B5EF4-FFF2-40B4-BE49-F238E27FC236}">
                <a16:creationId xmlns:a16="http://schemas.microsoft.com/office/drawing/2014/main" id="{2B44DE1B-A970-DF47-9DEF-E6FAC5102C9B}"/>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97FF42F5-7DD7-1DD8-07AB-8EFB7B7CC50F}"/>
              </a:ext>
            </a:extLst>
          </p:cNvPr>
          <p:cNvSpPr>
            <a:spLocks noGrp="1"/>
          </p:cNvSpPr>
          <p:nvPr>
            <p:ph type="sldNum" sz="quarter" idx="5"/>
          </p:nvPr>
        </p:nvSpPr>
        <p:spPr/>
        <p:txBody>
          <a:bodyPr/>
          <a:lstStyle/>
          <a:p>
            <a:fld id="{871B2431-D351-4C6E-A3CF-9DFAC0E3E050}" type="slidenum">
              <a:rPr lang="cs-CZ" smtClean="0"/>
              <a:t>25</a:t>
            </a:fld>
            <a:endParaRPr lang="cs-CZ"/>
          </a:p>
        </p:txBody>
      </p:sp>
    </p:spTree>
    <p:extLst>
      <p:ext uri="{BB962C8B-B14F-4D97-AF65-F5344CB8AC3E}">
        <p14:creationId xmlns:p14="http://schemas.microsoft.com/office/powerpoint/2010/main" val="2319987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4.png"/><Relationship Id="rId7" Type="http://schemas.openxmlformats.org/officeDocument/2006/relationships/diagramQuickStyle" Target="../diagrams/quickStyle2.xm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6.png"/><Relationship Id="rId9" Type="http://schemas.microsoft.com/office/2007/relationships/diagramDrawing" Target="../diagrams/drawing2.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2.png"/><Relationship Id="rId7" Type="http://schemas.openxmlformats.org/officeDocument/2006/relationships/diagramQuickStyle" Target="../diagrams/quickStyle3.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5.svg"/><Relationship Id="rId9" Type="http://schemas.microsoft.com/office/2007/relationships/diagramDrawing" Target="../diagrams/drawing3.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4.png"/><Relationship Id="rId7" Type="http://schemas.openxmlformats.org/officeDocument/2006/relationships/diagramQuickStyle" Target="../diagrams/quickStyle4.xm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6.png"/><Relationship Id="rId9" Type="http://schemas.microsoft.com/office/2007/relationships/diagramDrawing" Target="../diagrams/drawing4.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2.png"/><Relationship Id="rId7" Type="http://schemas.openxmlformats.org/officeDocument/2006/relationships/diagramQuickStyle" Target="../diagrams/quickStyle5.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diagramLayout" Target="../diagrams/layout5.xml"/><Relationship Id="rId5" Type="http://schemas.openxmlformats.org/officeDocument/2006/relationships/diagramData" Target="../diagrams/data5.xml"/><Relationship Id="rId10" Type="http://schemas.openxmlformats.org/officeDocument/2006/relationships/image" Target="../media/image15.jpeg"/><Relationship Id="rId4" Type="http://schemas.openxmlformats.org/officeDocument/2006/relationships/image" Target="../media/image5.svg"/><Relationship Id="rId9" Type="http://schemas.microsoft.com/office/2007/relationships/diagramDrawing" Target="../diagrams/drawing5.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2.png"/><Relationship Id="rId7" Type="http://schemas.openxmlformats.org/officeDocument/2006/relationships/diagramQuickStyle" Target="../diagrams/quickStyle6.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diagramLayout" Target="../diagrams/layout6.xml"/><Relationship Id="rId5" Type="http://schemas.openxmlformats.org/officeDocument/2006/relationships/diagramData" Target="../diagrams/data6.xml"/><Relationship Id="rId10" Type="http://schemas.openxmlformats.org/officeDocument/2006/relationships/image" Target="../media/image16.png"/><Relationship Id="rId4" Type="http://schemas.openxmlformats.org/officeDocument/2006/relationships/image" Target="../media/image5.svg"/><Relationship Id="rId9" Type="http://schemas.microsoft.com/office/2007/relationships/diagramDrawing" Target="../diagrams/drawing6.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2.png"/><Relationship Id="rId7" Type="http://schemas.openxmlformats.org/officeDocument/2006/relationships/diagramQuickStyle" Target="../diagrams/quickStyle7.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diagramLayout" Target="../diagrams/layout7.xml"/><Relationship Id="rId11" Type="http://schemas.openxmlformats.org/officeDocument/2006/relationships/image" Target="../media/image18.png"/><Relationship Id="rId5" Type="http://schemas.openxmlformats.org/officeDocument/2006/relationships/diagramData" Target="../diagrams/data7.xml"/><Relationship Id="rId10" Type="http://schemas.openxmlformats.org/officeDocument/2006/relationships/image" Target="../media/image17.png"/><Relationship Id="rId4" Type="http://schemas.openxmlformats.org/officeDocument/2006/relationships/image" Target="../media/image5.svg"/><Relationship Id="rId9" Type="http://schemas.microsoft.com/office/2007/relationships/diagramDrawing" Target="../diagrams/drawing7.xml"/></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mailto:eduardo.tamayo@enyoi.co"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14.png"/><Relationship Id="rId7" Type="http://schemas.openxmlformats.org/officeDocument/2006/relationships/diagramQuickStyle" Target="../diagrams/quickStyle8.xm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6.png"/><Relationship Id="rId9" Type="http://schemas.microsoft.com/office/2007/relationships/diagramDrawing" Target="../diagrams/drawing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gif"/><Relationship Id="rId5" Type="http://schemas.openxmlformats.org/officeDocument/2006/relationships/image" Target="../media/image6.pn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5.svg"/></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image" Target="../media/image14.png"/><Relationship Id="rId7" Type="http://schemas.openxmlformats.org/officeDocument/2006/relationships/diagramQuickStyle" Target="../diagrams/quickStyle9.xm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diagramLayout" Target="../diagrams/layout9.xml"/><Relationship Id="rId5" Type="http://schemas.openxmlformats.org/officeDocument/2006/relationships/diagramData" Target="../diagrams/data9.xml"/><Relationship Id="rId4" Type="http://schemas.openxmlformats.org/officeDocument/2006/relationships/image" Target="../media/image6.png"/><Relationship Id="rId9" Type="http://schemas.microsoft.com/office/2007/relationships/diagramDrawing" Target="../diagrams/drawing9.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image" Target="../media/image2.png"/><Relationship Id="rId7" Type="http://schemas.openxmlformats.org/officeDocument/2006/relationships/diagramQuickStyle" Target="../diagrams/quickStyle10.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diagramLayout" Target="../diagrams/layout10.xml"/><Relationship Id="rId5" Type="http://schemas.openxmlformats.org/officeDocument/2006/relationships/diagramData" Target="../diagrams/data10.xml"/><Relationship Id="rId4" Type="http://schemas.openxmlformats.org/officeDocument/2006/relationships/image" Target="../media/image5.svg"/><Relationship Id="rId9" Type="http://schemas.microsoft.com/office/2007/relationships/diagramDrawing" Target="../diagrams/drawing10.xml"/></Relationships>
</file>

<file path=ppt/slides/_rels/slide24.xml.rels><?xml version="1.0" encoding="UTF-8" standalone="yes"?>
<Relationships xmlns="http://schemas.openxmlformats.org/package/2006/relationships"><Relationship Id="rId8" Type="http://schemas.openxmlformats.org/officeDocument/2006/relationships/diagramQuickStyle" Target="../diagrams/quickStyle11.xml"/><Relationship Id="rId3" Type="http://schemas.openxmlformats.org/officeDocument/2006/relationships/image" Target="../media/image13.png"/><Relationship Id="rId7" Type="http://schemas.openxmlformats.org/officeDocument/2006/relationships/diagramLayout" Target="../diagrams/layout1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Data" Target="../diagrams/data11.xml"/><Relationship Id="rId5" Type="http://schemas.openxmlformats.org/officeDocument/2006/relationships/image" Target="../media/image6.png"/><Relationship Id="rId10" Type="http://schemas.microsoft.com/office/2007/relationships/diagramDrawing" Target="../diagrams/drawing11.xml"/><Relationship Id="rId4" Type="http://schemas.openxmlformats.org/officeDocument/2006/relationships/image" Target="../media/image14.png"/><Relationship Id="rId9" Type="http://schemas.openxmlformats.org/officeDocument/2006/relationships/diagramColors" Target="../diagrams/colors11.xml"/></Relationships>
</file>

<file path=ppt/slides/_rels/slide25.xml.rels><?xml version="1.0" encoding="UTF-8" standalone="yes"?>
<Relationships xmlns="http://schemas.openxmlformats.org/package/2006/relationships"><Relationship Id="rId8" Type="http://schemas.openxmlformats.org/officeDocument/2006/relationships/diagramQuickStyle" Target="../diagrams/quickStyle12.xml"/><Relationship Id="rId3" Type="http://schemas.openxmlformats.org/officeDocument/2006/relationships/image" Target="../media/image13.png"/><Relationship Id="rId7" Type="http://schemas.openxmlformats.org/officeDocument/2006/relationships/diagramLayout" Target="../diagrams/layout12.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Data" Target="../diagrams/data12.xml"/><Relationship Id="rId5" Type="http://schemas.openxmlformats.org/officeDocument/2006/relationships/image" Target="../media/image6.png"/><Relationship Id="rId10" Type="http://schemas.microsoft.com/office/2007/relationships/diagramDrawing" Target="../diagrams/drawing12.xml"/><Relationship Id="rId4" Type="http://schemas.openxmlformats.org/officeDocument/2006/relationships/image" Target="../media/image14.png"/><Relationship Id="rId9" Type="http://schemas.openxmlformats.org/officeDocument/2006/relationships/diagramColors" Target="../diagrams/colors1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5.sv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5.svg"/></Relationships>
</file>

<file path=ppt/slides/_rels/slide2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5.svg"/></Relationships>
</file>

<file path=ppt/slides/_rels/slide3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5.sv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34.xml.rels><?xml version="1.0" encoding="UTF-8" standalone="yes"?>
<Relationships xmlns="http://schemas.openxmlformats.org/package/2006/relationships"><Relationship Id="rId8" Type="http://schemas.openxmlformats.org/officeDocument/2006/relationships/hyperlink" Target="https://www.instagram.com/enyoi.co/" TargetMode="External"/><Relationship Id="rId13" Type="http://schemas.openxmlformats.org/officeDocument/2006/relationships/image" Target="../media/image37.svg"/><Relationship Id="rId3" Type="http://schemas.openxmlformats.org/officeDocument/2006/relationships/image" Target="../media/image5.svg"/><Relationship Id="rId7" Type="http://schemas.openxmlformats.org/officeDocument/2006/relationships/image" Target="../media/image33.svg"/><Relationship Id="rId12" Type="http://schemas.openxmlformats.org/officeDocument/2006/relationships/image" Target="../media/image36.png"/><Relationship Id="rId17" Type="http://schemas.openxmlformats.org/officeDocument/2006/relationships/image" Target="../media/image1.png"/><Relationship Id="rId2" Type="http://schemas.openxmlformats.org/officeDocument/2006/relationships/image" Target="../media/image2.png"/><Relationship Id="rId16"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hyperlink" Target="http://www.enyoi.co" TargetMode="External"/><Relationship Id="rId5" Type="http://schemas.openxmlformats.org/officeDocument/2006/relationships/hyperlink" Target="https://wa.me/573206649412" TargetMode="External"/><Relationship Id="rId15" Type="http://schemas.openxmlformats.org/officeDocument/2006/relationships/hyperlink" Target="https://www.tiktok.com/@enyoi.co" TargetMode="External"/><Relationship Id="rId10" Type="http://schemas.openxmlformats.org/officeDocument/2006/relationships/image" Target="../media/image35.svg"/><Relationship Id="rId4" Type="http://schemas.openxmlformats.org/officeDocument/2006/relationships/hyperlink" Target="mailto:eduardo.tamayo@enyoi.co" TargetMode="External"/><Relationship Id="rId9" Type="http://schemas.openxmlformats.org/officeDocument/2006/relationships/image" Target="../media/image34.png"/><Relationship Id="rId14" Type="http://schemas.openxmlformats.org/officeDocument/2006/relationships/image" Target="../media/image38.png"/></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hyperlink" Target="https://github.com/JEstebanMejiaV/curso-ingenieria-de-datos" TargetMode="External"/><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mailto:eduardo.tamayo@enyoi.co"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4.png"/><Relationship Id="rId7" Type="http://schemas.openxmlformats.org/officeDocument/2006/relationships/diagramQuickStyle" Target="../diagrams/quickStyle1.xm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6.png"/><Relationship Id="rId9" Type="http://schemas.microsoft.com/office/2007/relationships/diagramDrawing" Target="../diagrams/drawin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58764" y="455568"/>
            <a:ext cx="3004519" cy="1201808"/>
          </a:xfrm>
          <a:custGeom>
            <a:avLst/>
            <a:gdLst/>
            <a:ahLst/>
            <a:cxnLst/>
            <a:rect l="l" t="t" r="r" b="b"/>
            <a:pathLst>
              <a:path w="3457174" h="1382870">
                <a:moveTo>
                  <a:pt x="0" y="0"/>
                </a:moveTo>
                <a:lnTo>
                  <a:pt x="3457174" y="0"/>
                </a:lnTo>
                <a:lnTo>
                  <a:pt x="3457174" y="1382870"/>
                </a:lnTo>
                <a:lnTo>
                  <a:pt x="0" y="1382870"/>
                </a:lnTo>
                <a:lnTo>
                  <a:pt x="0" y="0"/>
                </a:lnTo>
                <a:close/>
              </a:path>
            </a:pathLst>
          </a:custGeom>
          <a:blipFill>
            <a:blip r:embed="rId2"/>
            <a:stretch>
              <a:fillRect/>
            </a:stretch>
          </a:blipFill>
        </p:spPr>
        <p:txBody>
          <a:bodyPr/>
          <a:lstStyle/>
          <a:p>
            <a:endParaRPr lang="es-CO"/>
          </a:p>
        </p:txBody>
      </p:sp>
      <p:grpSp>
        <p:nvGrpSpPr>
          <p:cNvPr id="3" name="Group 3"/>
          <p:cNvGrpSpPr/>
          <p:nvPr/>
        </p:nvGrpSpPr>
        <p:grpSpPr>
          <a:xfrm rot="-10800000">
            <a:off x="10392303" y="0"/>
            <a:ext cx="7895697" cy="10287000"/>
            <a:chOff x="0" y="0"/>
            <a:chExt cx="2079525" cy="2709333"/>
          </a:xfrm>
        </p:grpSpPr>
        <p:sp>
          <p:nvSpPr>
            <p:cNvPr id="4" name="Freeform 4"/>
            <p:cNvSpPr/>
            <p:nvPr/>
          </p:nvSpPr>
          <p:spPr>
            <a:xfrm>
              <a:off x="0" y="0"/>
              <a:ext cx="2079525" cy="2709333"/>
            </a:xfrm>
            <a:custGeom>
              <a:avLst/>
              <a:gdLst/>
              <a:ahLst/>
              <a:cxnLst/>
              <a:rect l="l" t="t" r="r" b="b"/>
              <a:pathLst>
                <a:path w="2079525" h="2709333">
                  <a:moveTo>
                    <a:pt x="0" y="0"/>
                  </a:moveTo>
                  <a:lnTo>
                    <a:pt x="2079525" y="0"/>
                  </a:lnTo>
                  <a:lnTo>
                    <a:pt x="2079525"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5" name="TextBox 5"/>
            <p:cNvSpPr txBox="1"/>
            <p:nvPr/>
          </p:nvSpPr>
          <p:spPr>
            <a:xfrm>
              <a:off x="0" y="-38100"/>
              <a:ext cx="2079525" cy="274743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9562641" y="4953536"/>
            <a:ext cx="4777510" cy="4687932"/>
          </a:xfrm>
          <a:custGeom>
            <a:avLst/>
            <a:gdLst/>
            <a:ahLst/>
            <a:cxnLst/>
            <a:rect l="l" t="t" r="r" b="b"/>
            <a:pathLst>
              <a:path w="4777510" h="4687932">
                <a:moveTo>
                  <a:pt x="0" y="0"/>
                </a:moveTo>
                <a:lnTo>
                  <a:pt x="4777511" y="0"/>
                </a:lnTo>
                <a:lnTo>
                  <a:pt x="4777511" y="4687932"/>
                </a:lnTo>
                <a:lnTo>
                  <a:pt x="0" y="46879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7" name="Freeform 7"/>
          <p:cNvSpPr/>
          <p:nvPr/>
        </p:nvSpPr>
        <p:spPr>
          <a:xfrm rot="-10800000">
            <a:off x="14340152" y="455568"/>
            <a:ext cx="4777510" cy="4687932"/>
          </a:xfrm>
          <a:custGeom>
            <a:avLst/>
            <a:gdLst/>
            <a:ahLst/>
            <a:cxnLst/>
            <a:rect l="l" t="t" r="r" b="b"/>
            <a:pathLst>
              <a:path w="4777510" h="4687932">
                <a:moveTo>
                  <a:pt x="0" y="0"/>
                </a:moveTo>
                <a:lnTo>
                  <a:pt x="4777510" y="0"/>
                </a:lnTo>
                <a:lnTo>
                  <a:pt x="4777510" y="4687932"/>
                </a:lnTo>
                <a:lnTo>
                  <a:pt x="0" y="46879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8" name="Group 8"/>
          <p:cNvGrpSpPr/>
          <p:nvPr/>
        </p:nvGrpSpPr>
        <p:grpSpPr>
          <a:xfrm rot="1460314">
            <a:off x="10661875" y="4518938"/>
            <a:ext cx="7356554" cy="1249125"/>
            <a:chOff x="0" y="0"/>
            <a:chExt cx="1937529" cy="328988"/>
          </a:xfrm>
        </p:grpSpPr>
        <p:sp>
          <p:nvSpPr>
            <p:cNvPr id="9" name="Freeform 9"/>
            <p:cNvSpPr/>
            <p:nvPr/>
          </p:nvSpPr>
          <p:spPr>
            <a:xfrm>
              <a:off x="0" y="0"/>
              <a:ext cx="1937528" cy="328988"/>
            </a:xfrm>
            <a:custGeom>
              <a:avLst/>
              <a:gdLst/>
              <a:ahLst/>
              <a:cxnLst/>
              <a:rect l="l" t="t" r="r" b="b"/>
              <a:pathLst>
                <a:path w="1937528" h="328988">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p:spPr>
          <p:txBody>
            <a:bodyPr/>
            <a:lstStyle/>
            <a:p>
              <a:endParaRPr lang="es-CO"/>
            </a:p>
          </p:txBody>
        </p:sp>
        <p:sp>
          <p:nvSpPr>
            <p:cNvPr id="10" name="TextBox 10"/>
            <p:cNvSpPr txBox="1"/>
            <p:nvPr/>
          </p:nvSpPr>
          <p:spPr>
            <a:xfrm>
              <a:off x="0" y="-38100"/>
              <a:ext cx="1937529" cy="367088"/>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10800000">
            <a:off x="-536257" y="9574006"/>
            <a:ext cx="8704391" cy="134923"/>
            <a:chOff x="0" y="0"/>
            <a:chExt cx="2292514" cy="35535"/>
          </a:xfrm>
        </p:grpSpPr>
        <p:sp>
          <p:nvSpPr>
            <p:cNvPr id="12" name="Freeform 12"/>
            <p:cNvSpPr/>
            <p:nvPr/>
          </p:nvSpPr>
          <p:spPr>
            <a:xfrm>
              <a:off x="0" y="0"/>
              <a:ext cx="2292515" cy="35535"/>
            </a:xfrm>
            <a:custGeom>
              <a:avLst/>
              <a:gdLst/>
              <a:ahLst/>
              <a:cxnLst/>
              <a:rect l="l" t="t" r="r" b="b"/>
              <a:pathLst>
                <a:path w="2292515" h="35535">
                  <a:moveTo>
                    <a:pt x="17768" y="0"/>
                  </a:moveTo>
                  <a:lnTo>
                    <a:pt x="2274747" y="0"/>
                  </a:lnTo>
                  <a:cubicBezTo>
                    <a:pt x="2284560" y="0"/>
                    <a:pt x="2292515" y="7955"/>
                    <a:pt x="2292515" y="17768"/>
                  </a:cubicBezTo>
                  <a:lnTo>
                    <a:pt x="2292515" y="17768"/>
                  </a:lnTo>
                  <a:cubicBezTo>
                    <a:pt x="2292515" y="22480"/>
                    <a:pt x="2290643" y="26999"/>
                    <a:pt x="2287311" y="30331"/>
                  </a:cubicBezTo>
                  <a:cubicBezTo>
                    <a:pt x="2283978" y="33663"/>
                    <a:pt x="2279459" y="35535"/>
                    <a:pt x="2274747" y="35535"/>
                  </a:cubicBezTo>
                  <a:lnTo>
                    <a:pt x="17768" y="35535"/>
                  </a:lnTo>
                  <a:cubicBezTo>
                    <a:pt x="13055" y="35535"/>
                    <a:pt x="8536" y="33663"/>
                    <a:pt x="5204" y="30331"/>
                  </a:cubicBezTo>
                  <a:cubicBezTo>
                    <a:pt x="1872" y="26999"/>
                    <a:pt x="0" y="22480"/>
                    <a:pt x="0" y="17768"/>
                  </a:cubicBezTo>
                  <a:lnTo>
                    <a:pt x="0" y="17768"/>
                  </a:lnTo>
                  <a:cubicBezTo>
                    <a:pt x="0" y="13055"/>
                    <a:pt x="1872" y="8536"/>
                    <a:pt x="5204" y="5204"/>
                  </a:cubicBezTo>
                  <a:cubicBezTo>
                    <a:pt x="8536" y="1872"/>
                    <a:pt x="13055" y="0"/>
                    <a:pt x="17768"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13" name="TextBox 13"/>
            <p:cNvSpPr txBox="1"/>
            <p:nvPr/>
          </p:nvSpPr>
          <p:spPr>
            <a:xfrm>
              <a:off x="0" y="-38100"/>
              <a:ext cx="2292514" cy="73635"/>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961465" y="4619586"/>
            <a:ext cx="8321721" cy="1547603"/>
          </a:xfrm>
          <a:prstGeom prst="rect">
            <a:avLst/>
          </a:prstGeom>
        </p:spPr>
        <p:txBody>
          <a:bodyPr wrap="square" lIns="0" tIns="0" rIns="0" bIns="0" rtlCol="0" anchor="t">
            <a:spAutoFit/>
          </a:bodyPr>
          <a:lstStyle/>
          <a:p>
            <a:pPr algn="ctr">
              <a:lnSpc>
                <a:spcPts val="6159"/>
              </a:lnSpc>
              <a:spcBef>
                <a:spcPct val="0"/>
              </a:spcBef>
            </a:pPr>
            <a:r>
              <a:rPr lang="es-CO" sz="4350" b="1" dirty="0">
                <a:solidFill>
                  <a:srgbClr val="700A89"/>
                </a:solidFill>
                <a:latin typeface="Poppins" panose="00000500000000000000" pitchFamily="2" charset="0"/>
                <a:cs typeface="Poppins" panose="00000500000000000000" pitchFamily="2" charset="0"/>
                <a:sym typeface="Poppins 1 Bold"/>
              </a:rPr>
              <a:t>Ingeniería de datos</a:t>
            </a:r>
          </a:p>
          <a:p>
            <a:pPr algn="ctr">
              <a:lnSpc>
                <a:spcPts val="6159"/>
              </a:lnSpc>
              <a:spcBef>
                <a:spcPct val="0"/>
              </a:spcBef>
            </a:pPr>
            <a:r>
              <a:rPr lang="es-CO" sz="4350" b="1" noProof="0" dirty="0">
                <a:solidFill>
                  <a:srgbClr val="700A89"/>
                </a:solidFill>
                <a:latin typeface="Poppins" panose="00000500000000000000" pitchFamily="2" charset="0"/>
                <a:cs typeface="Poppins" panose="00000500000000000000" pitchFamily="2" charset="0"/>
                <a:sym typeface="Poppins 1 Bold"/>
              </a:rPr>
              <a:t>Introducción</a:t>
            </a:r>
            <a:endParaRPr lang="es-CO" sz="4350" b="1" noProof="0" dirty="0">
              <a:solidFill>
                <a:srgbClr val="700A89"/>
              </a:solidFill>
              <a:latin typeface="Poppins 1 Bold"/>
              <a:cs typeface="Poppins 1 Bold"/>
              <a:sym typeface="Poppins 1 Bold"/>
            </a:endParaRPr>
          </a:p>
        </p:txBody>
      </p:sp>
      <p:pic>
        <p:nvPicPr>
          <p:cNvPr id="18" name="Google Shape;88;g2d7c13286f8_0_89">
            <a:extLst>
              <a:ext uri="{FF2B5EF4-FFF2-40B4-BE49-F238E27FC236}">
                <a16:creationId xmlns:a16="http://schemas.microsoft.com/office/drawing/2014/main" id="{27303298-D0A0-4B40-9C53-51AF1C44F479}"/>
              </a:ext>
            </a:extLst>
          </p:cNvPr>
          <p:cNvPicPr preferRelativeResize="0"/>
          <p:nvPr/>
        </p:nvPicPr>
        <p:blipFill rotWithShape="1">
          <a:blip r:embed="rId5">
            <a:alphaModFix/>
          </a:blip>
          <a:srcRect l="53990" t="15859" r="8554" b="69322"/>
          <a:stretch/>
        </p:blipFill>
        <p:spPr>
          <a:xfrm>
            <a:off x="5181600" y="609324"/>
            <a:ext cx="4721448" cy="10480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2B76D4-EA76-473D-FC2A-B460952F2D8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2118812-62A9-5719-1995-3D9DE44D88A7}"/>
              </a:ext>
            </a:extLst>
          </p:cNvPr>
          <p:cNvSpPr/>
          <p:nvPr/>
        </p:nvSpPr>
        <p:spPr>
          <a:xfrm>
            <a:off x="-437361" y="8801100"/>
            <a:ext cx="1656562" cy="1607056"/>
          </a:xfrm>
          <a:custGeom>
            <a:avLst/>
            <a:gdLst/>
            <a:ahLst/>
            <a:cxnLst/>
            <a:rect l="l" t="t" r="r" b="b"/>
            <a:pathLst>
              <a:path w="2052835" h="2064911">
                <a:moveTo>
                  <a:pt x="0" y="0"/>
                </a:moveTo>
                <a:lnTo>
                  <a:pt x="2052835" y="0"/>
                </a:lnTo>
                <a:lnTo>
                  <a:pt x="2052835" y="2064910"/>
                </a:lnTo>
                <a:lnTo>
                  <a:pt x="0" y="2064910"/>
                </a:lnTo>
                <a:lnTo>
                  <a:pt x="0" y="0"/>
                </a:lnTo>
                <a:close/>
              </a:path>
            </a:pathLst>
          </a:custGeom>
          <a:blipFill>
            <a:blip r:embed="rId2"/>
            <a:stretch>
              <a:fillRect l="-34848" t="-49459" r="-26429" b="-59444"/>
            </a:stretch>
          </a:blipFill>
        </p:spPr>
        <p:txBody>
          <a:bodyPr/>
          <a:lstStyle/>
          <a:p>
            <a:endParaRPr lang="es-CO"/>
          </a:p>
        </p:txBody>
      </p:sp>
      <p:sp>
        <p:nvSpPr>
          <p:cNvPr id="3" name="Freeform 3">
            <a:extLst>
              <a:ext uri="{FF2B5EF4-FFF2-40B4-BE49-F238E27FC236}">
                <a16:creationId xmlns:a16="http://schemas.microsoft.com/office/drawing/2014/main" id="{F1D48657-2577-20B1-9797-276807F2929A}"/>
              </a:ext>
            </a:extLst>
          </p:cNvPr>
          <p:cNvSpPr/>
          <p:nvPr/>
        </p:nvSpPr>
        <p:spPr>
          <a:xfrm rot="-10800000">
            <a:off x="16136495" y="-695866"/>
            <a:ext cx="1607799" cy="1648365"/>
          </a:xfrm>
          <a:custGeom>
            <a:avLst/>
            <a:gdLst/>
            <a:ahLst/>
            <a:cxnLst/>
            <a:rect l="l" t="t" r="r" b="b"/>
            <a:pathLst>
              <a:path w="1607799" h="1648365">
                <a:moveTo>
                  <a:pt x="0" y="0"/>
                </a:moveTo>
                <a:lnTo>
                  <a:pt x="1607799" y="0"/>
                </a:lnTo>
                <a:lnTo>
                  <a:pt x="1607799" y="1648364"/>
                </a:lnTo>
                <a:lnTo>
                  <a:pt x="0" y="1648364"/>
                </a:lnTo>
                <a:lnTo>
                  <a:pt x="0" y="0"/>
                </a:lnTo>
                <a:close/>
              </a:path>
            </a:pathLst>
          </a:custGeom>
          <a:blipFill>
            <a:blip r:embed="rId3"/>
            <a:stretch>
              <a:fillRect l="-36892" t="-49695" r="-28270" b="-60205"/>
            </a:stretch>
          </a:blipFill>
        </p:spPr>
        <p:txBody>
          <a:bodyPr/>
          <a:lstStyle/>
          <a:p>
            <a:endParaRPr lang="es-CO"/>
          </a:p>
        </p:txBody>
      </p:sp>
      <p:sp>
        <p:nvSpPr>
          <p:cNvPr id="9" name="Freeform 21">
            <a:extLst>
              <a:ext uri="{FF2B5EF4-FFF2-40B4-BE49-F238E27FC236}">
                <a16:creationId xmlns:a16="http://schemas.microsoft.com/office/drawing/2014/main" id="{09FD484C-1A93-C21E-8571-14D2B9388501}"/>
              </a:ext>
            </a:extLst>
          </p:cNvPr>
          <p:cNvSpPr/>
          <p:nvPr/>
        </p:nvSpPr>
        <p:spPr>
          <a:xfrm>
            <a:off x="14954160" y="7813562"/>
            <a:ext cx="2743200" cy="2438400"/>
          </a:xfrm>
          <a:custGeom>
            <a:avLst/>
            <a:gdLst/>
            <a:ahLst/>
            <a:cxnLst/>
            <a:rect l="l" t="t" r="r" b="b"/>
            <a:pathLst>
              <a:path w="5397947" h="4972858">
                <a:moveTo>
                  <a:pt x="0" y="0"/>
                </a:moveTo>
                <a:lnTo>
                  <a:pt x="5397947" y="0"/>
                </a:lnTo>
                <a:lnTo>
                  <a:pt x="5397947" y="4972859"/>
                </a:lnTo>
                <a:lnTo>
                  <a:pt x="0" y="4972859"/>
                </a:lnTo>
                <a:lnTo>
                  <a:pt x="0" y="0"/>
                </a:lnTo>
                <a:close/>
              </a:path>
            </a:pathLst>
          </a:custGeom>
          <a:blipFill>
            <a:blip r:embed="rId4"/>
            <a:stretch>
              <a:fillRect/>
            </a:stretch>
          </a:blipFill>
        </p:spPr>
        <p:txBody>
          <a:bodyPr/>
          <a:lstStyle/>
          <a:p>
            <a:endParaRPr lang="es-CO"/>
          </a:p>
        </p:txBody>
      </p:sp>
      <p:graphicFrame>
        <p:nvGraphicFramePr>
          <p:cNvPr id="4" name="Diagrama 3">
            <a:extLst>
              <a:ext uri="{FF2B5EF4-FFF2-40B4-BE49-F238E27FC236}">
                <a16:creationId xmlns:a16="http://schemas.microsoft.com/office/drawing/2014/main" id="{85117EDF-64FC-374D-89A6-D0E07D271146}"/>
              </a:ext>
            </a:extLst>
          </p:cNvPr>
          <p:cNvGraphicFramePr/>
          <p:nvPr>
            <p:extLst>
              <p:ext uri="{D42A27DB-BD31-4B8C-83A1-F6EECF244321}">
                <p14:modId xmlns:p14="http://schemas.microsoft.com/office/powerpoint/2010/main" val="1140622180"/>
              </p:ext>
            </p:extLst>
          </p:nvPr>
        </p:nvGraphicFramePr>
        <p:xfrm>
          <a:off x="2628900" y="1181100"/>
          <a:ext cx="13030200" cy="7543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716727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761DB-3D26-CB40-CA1A-BEF8B95F5B7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A6A1C2E-EF1B-026F-207D-9D987F5B5413}"/>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6C730908-2678-E450-8554-E98CD534C84B}"/>
              </a:ext>
            </a:extLst>
          </p:cNvPr>
          <p:cNvGrpSpPr/>
          <p:nvPr/>
        </p:nvGrpSpPr>
        <p:grpSpPr>
          <a:xfrm flipV="1">
            <a:off x="-741680" y="1281410"/>
            <a:ext cx="9906000" cy="45719"/>
            <a:chOff x="0" y="0"/>
            <a:chExt cx="1495010" cy="20069"/>
          </a:xfrm>
        </p:grpSpPr>
        <p:sp>
          <p:nvSpPr>
            <p:cNvPr id="4" name="Freeform 4">
              <a:extLst>
                <a:ext uri="{FF2B5EF4-FFF2-40B4-BE49-F238E27FC236}">
                  <a16:creationId xmlns:a16="http://schemas.microsoft.com/office/drawing/2014/main" id="{74B7197D-5793-1316-4605-E396ECCF4ED1}"/>
                </a:ext>
              </a:extLst>
            </p:cNvPr>
            <p:cNvSpPr/>
            <p:nvPr/>
          </p:nvSpPr>
          <p:spPr>
            <a:xfrm>
              <a:off x="0" y="0"/>
              <a:ext cx="1495010" cy="20069"/>
            </a:xfrm>
            <a:custGeom>
              <a:avLst/>
              <a:gdLst/>
              <a:ahLst/>
              <a:cxnLst/>
              <a:rect l="l" t="t" r="r" b="b"/>
              <a:pathLst>
                <a:path w="1495010" h="20069">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5" name="TextBox 5">
              <a:extLst>
                <a:ext uri="{FF2B5EF4-FFF2-40B4-BE49-F238E27FC236}">
                  <a16:creationId xmlns:a16="http://schemas.microsoft.com/office/drawing/2014/main" id="{FE648812-39A6-5AE0-316C-0F371CD0DBEB}"/>
                </a:ext>
              </a:extLst>
            </p:cNvPr>
            <p:cNvSpPr txBox="1"/>
            <p:nvPr/>
          </p:nvSpPr>
          <p:spPr>
            <a:xfrm>
              <a:off x="0" y="-38100"/>
              <a:ext cx="1495010" cy="58169"/>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2627AB34-B05D-4788-2971-9E2DAB80EBD7}"/>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EB141E81-E41F-712F-E288-7ED15AB68606}"/>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7BFC5A5B-ABF9-E25E-1ADA-E02036FE9B22}"/>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0F9FD19E-FC48-D3C4-4BBE-8524D9389715}"/>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700D933E-928B-8023-077B-987FBD46BEBE}"/>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054937C3-2356-93A2-109A-057F3BF72E47}"/>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41B69DC1-4C01-602B-B1DC-32D63091F770}"/>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4060C57A-73E8-BA15-EDEE-A350DC38818C}"/>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24631B4B-BCED-136E-59A4-08EC9E21C1FF}"/>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36" name="TextBox 36">
            <a:extLst>
              <a:ext uri="{FF2B5EF4-FFF2-40B4-BE49-F238E27FC236}">
                <a16:creationId xmlns:a16="http://schemas.microsoft.com/office/drawing/2014/main" id="{2FAEEA69-B047-64E7-6B65-559702B8829A}"/>
              </a:ext>
            </a:extLst>
          </p:cNvPr>
          <p:cNvSpPr txBox="1"/>
          <p:nvPr/>
        </p:nvSpPr>
        <p:spPr>
          <a:xfrm>
            <a:off x="0" y="531309"/>
            <a:ext cx="9144000" cy="641201"/>
          </a:xfrm>
          <a:prstGeom prst="rect">
            <a:avLst/>
          </a:prstGeom>
        </p:spPr>
        <p:txBody>
          <a:bodyPr wrap="square" lIns="0" tIns="0" rIns="0" bIns="0" rtlCol="0" anchor="t">
            <a:spAutoFit/>
          </a:bodyPr>
          <a:lstStyle/>
          <a:p>
            <a:pPr algn="ctr">
              <a:lnSpc>
                <a:spcPts val="5040"/>
              </a:lnSpc>
            </a:pPr>
            <a:r>
              <a:rPr lang="es-MX" sz="4400" noProof="0" dirty="0">
                <a:solidFill>
                  <a:srgbClr val="1F1F1D"/>
                </a:solidFill>
                <a:latin typeface="Poppins" panose="00000500000000000000" pitchFamily="2" charset="0"/>
                <a:ea typeface="Poppins 2"/>
                <a:cs typeface="Poppins" panose="00000500000000000000" pitchFamily="2" charset="0"/>
                <a:sym typeface="Poppins 2"/>
              </a:rPr>
              <a:t>¿Qué es la ingeniería de datos?</a:t>
            </a:r>
            <a:endParaRPr lang="es-CO" sz="4400" noProof="0" dirty="0">
              <a:solidFill>
                <a:srgbClr val="1F1F1D"/>
              </a:solidFill>
              <a:latin typeface="Poppins" panose="00000500000000000000" pitchFamily="2" charset="0"/>
              <a:ea typeface="Poppins 2"/>
              <a:cs typeface="Poppins" panose="00000500000000000000" pitchFamily="2" charset="0"/>
              <a:sym typeface="Poppins 2"/>
            </a:endParaRPr>
          </a:p>
        </p:txBody>
      </p:sp>
      <p:sp>
        <p:nvSpPr>
          <p:cNvPr id="16" name="CuadroTexto 15">
            <a:extLst>
              <a:ext uri="{FF2B5EF4-FFF2-40B4-BE49-F238E27FC236}">
                <a16:creationId xmlns:a16="http://schemas.microsoft.com/office/drawing/2014/main" id="{F8ED2030-1CCA-1886-9BC2-1171FE177078}"/>
              </a:ext>
            </a:extLst>
          </p:cNvPr>
          <p:cNvSpPr txBox="1"/>
          <p:nvPr/>
        </p:nvSpPr>
        <p:spPr>
          <a:xfrm>
            <a:off x="1676400" y="2628900"/>
            <a:ext cx="13878522" cy="5878532"/>
          </a:xfrm>
          <a:prstGeom prst="rect">
            <a:avLst/>
          </a:prstGeom>
          <a:noFill/>
        </p:spPr>
        <p:txBody>
          <a:bodyPr wrap="square">
            <a:spAutoFit/>
          </a:bodyPr>
          <a:lstStyle/>
          <a:p>
            <a:pPr lvl="0"/>
            <a:r>
              <a:rPr lang="es-CO" sz="4400" dirty="0">
                <a:latin typeface="Poppins" panose="00000500000000000000" pitchFamily="2" charset="0"/>
                <a:cs typeface="Poppins" panose="00000500000000000000" pitchFamily="2" charset="0"/>
              </a:rPr>
              <a:t>La </a:t>
            </a:r>
            <a:r>
              <a:rPr lang="es-CO" sz="4400" b="1" i="1" dirty="0">
                <a:latin typeface="Poppins" panose="00000500000000000000" pitchFamily="2" charset="0"/>
                <a:cs typeface="Poppins" panose="00000500000000000000" pitchFamily="2" charset="0"/>
              </a:rPr>
              <a:t>ingeniería de datos </a:t>
            </a:r>
            <a:r>
              <a:rPr lang="es-CO" sz="4400" dirty="0">
                <a:latin typeface="Poppins" panose="00000500000000000000" pitchFamily="2" charset="0"/>
                <a:cs typeface="Poppins" panose="00000500000000000000" pitchFamily="2" charset="0"/>
              </a:rPr>
              <a:t>es el acto de:</a:t>
            </a:r>
          </a:p>
          <a:p>
            <a:pPr lvl="0"/>
            <a:endParaRPr lang="es-CO" sz="4400" dirty="0">
              <a:latin typeface="Poppins" panose="00000500000000000000" pitchFamily="2" charset="0"/>
              <a:cs typeface="Poppins" panose="00000500000000000000" pitchFamily="2" charset="0"/>
            </a:endParaRPr>
          </a:p>
          <a:p>
            <a:pPr marL="342900" lvl="0" indent="-342900">
              <a:buFont typeface="Arial" panose="020B0604020202020204" pitchFamily="34" charset="0"/>
              <a:buChar char="•"/>
            </a:pPr>
            <a:r>
              <a:rPr lang="es-CO" sz="4400" dirty="0">
                <a:latin typeface="Poppins" panose="00000500000000000000" pitchFamily="2" charset="0"/>
                <a:cs typeface="Poppins" panose="00000500000000000000" pitchFamily="2" charset="0"/>
              </a:rPr>
              <a:t>Recolectar datos</a:t>
            </a:r>
          </a:p>
          <a:p>
            <a:pPr marL="342900" lvl="0" indent="-342900">
              <a:buFont typeface="Arial" panose="020B0604020202020204" pitchFamily="34" charset="0"/>
              <a:buChar char="•"/>
            </a:pPr>
            <a:r>
              <a:rPr lang="es-CO" sz="4400" dirty="0">
                <a:latin typeface="Poppins" panose="00000500000000000000" pitchFamily="2" charset="0"/>
                <a:cs typeface="Poppins" panose="00000500000000000000" pitchFamily="2" charset="0"/>
              </a:rPr>
              <a:t>Transformarlos </a:t>
            </a:r>
          </a:p>
          <a:p>
            <a:pPr marL="342900" lvl="0" indent="-342900">
              <a:buFont typeface="Arial" panose="020B0604020202020204" pitchFamily="34" charset="0"/>
              <a:buChar char="•"/>
            </a:pPr>
            <a:r>
              <a:rPr lang="es-CO" sz="4400" dirty="0">
                <a:latin typeface="Poppins" panose="00000500000000000000" pitchFamily="2" charset="0"/>
                <a:cs typeface="Poppins" panose="00000500000000000000" pitchFamily="2" charset="0"/>
              </a:rPr>
              <a:t>Validarlos</a:t>
            </a:r>
          </a:p>
          <a:p>
            <a:pPr marL="342900" lvl="0" indent="-342900">
              <a:buFont typeface="Arial" panose="020B0604020202020204" pitchFamily="34" charset="0"/>
              <a:buChar char="•"/>
            </a:pPr>
            <a:endParaRPr lang="es-CO" sz="4400" dirty="0">
              <a:latin typeface="Poppins" panose="00000500000000000000" pitchFamily="2" charset="0"/>
              <a:cs typeface="Poppins" panose="00000500000000000000" pitchFamily="2" charset="0"/>
            </a:endParaRPr>
          </a:p>
          <a:p>
            <a:pPr marL="342900" lvl="0" indent="-342900">
              <a:buFont typeface="Arial" panose="020B0604020202020204" pitchFamily="34" charset="0"/>
              <a:buChar char="•"/>
            </a:pPr>
            <a:endParaRPr lang="es-CO" sz="4400" dirty="0">
              <a:latin typeface="Poppins" panose="00000500000000000000" pitchFamily="2" charset="0"/>
              <a:cs typeface="Poppins" panose="00000500000000000000" pitchFamily="2" charset="0"/>
            </a:endParaRPr>
          </a:p>
          <a:p>
            <a:pPr lvl="0" algn="ctr"/>
            <a:r>
              <a:rPr lang="es-CO" sz="4400" b="1" i="1" dirty="0">
                <a:solidFill>
                  <a:srgbClr val="C00000"/>
                </a:solidFill>
                <a:latin typeface="Poppins" panose="00000500000000000000" pitchFamily="2" charset="0"/>
                <a:cs typeface="Poppins" panose="00000500000000000000" pitchFamily="2" charset="0"/>
              </a:rPr>
              <a:t>“Preparación de datos consumibles”</a:t>
            </a:r>
          </a:p>
          <a:p>
            <a:endParaRPr lang="es-CO" sz="2400" dirty="0">
              <a:latin typeface="Poppins" panose="00000500000000000000" pitchFamily="2" charset="0"/>
              <a:cs typeface="Poppins" panose="00000500000000000000" pitchFamily="2" charset="0"/>
            </a:endParaRPr>
          </a:p>
        </p:txBody>
      </p:sp>
      <p:graphicFrame>
        <p:nvGraphicFramePr>
          <p:cNvPr id="18" name="Diagrama 17">
            <a:extLst>
              <a:ext uri="{FF2B5EF4-FFF2-40B4-BE49-F238E27FC236}">
                <a16:creationId xmlns:a16="http://schemas.microsoft.com/office/drawing/2014/main" id="{5C175A96-5535-AFA0-563B-95E161F56831}"/>
              </a:ext>
            </a:extLst>
          </p:cNvPr>
          <p:cNvGraphicFramePr/>
          <p:nvPr>
            <p:extLst>
              <p:ext uri="{D42A27DB-BD31-4B8C-83A1-F6EECF244321}">
                <p14:modId xmlns:p14="http://schemas.microsoft.com/office/powerpoint/2010/main" val="2360013345"/>
              </p:ext>
            </p:extLst>
          </p:nvPr>
        </p:nvGraphicFramePr>
        <p:xfrm>
          <a:off x="11715738" y="1172510"/>
          <a:ext cx="5486400" cy="107385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145528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EFB39-825B-DE5F-8D83-C9CB15CB260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A833C54-89AF-1FCA-226D-4E1B663A1349}"/>
              </a:ext>
            </a:extLst>
          </p:cNvPr>
          <p:cNvSpPr/>
          <p:nvPr/>
        </p:nvSpPr>
        <p:spPr>
          <a:xfrm>
            <a:off x="-437361" y="8801100"/>
            <a:ext cx="1656562" cy="1607056"/>
          </a:xfrm>
          <a:custGeom>
            <a:avLst/>
            <a:gdLst/>
            <a:ahLst/>
            <a:cxnLst/>
            <a:rect l="l" t="t" r="r" b="b"/>
            <a:pathLst>
              <a:path w="2052835" h="2064911">
                <a:moveTo>
                  <a:pt x="0" y="0"/>
                </a:moveTo>
                <a:lnTo>
                  <a:pt x="2052835" y="0"/>
                </a:lnTo>
                <a:lnTo>
                  <a:pt x="2052835" y="2064910"/>
                </a:lnTo>
                <a:lnTo>
                  <a:pt x="0" y="2064910"/>
                </a:lnTo>
                <a:lnTo>
                  <a:pt x="0" y="0"/>
                </a:lnTo>
                <a:close/>
              </a:path>
            </a:pathLst>
          </a:custGeom>
          <a:blipFill>
            <a:blip r:embed="rId2"/>
            <a:stretch>
              <a:fillRect l="-34848" t="-49459" r="-26429" b="-59444"/>
            </a:stretch>
          </a:blipFill>
        </p:spPr>
        <p:txBody>
          <a:bodyPr/>
          <a:lstStyle/>
          <a:p>
            <a:endParaRPr lang="es-CO"/>
          </a:p>
        </p:txBody>
      </p:sp>
      <p:sp>
        <p:nvSpPr>
          <p:cNvPr id="3" name="Freeform 3">
            <a:extLst>
              <a:ext uri="{FF2B5EF4-FFF2-40B4-BE49-F238E27FC236}">
                <a16:creationId xmlns:a16="http://schemas.microsoft.com/office/drawing/2014/main" id="{443FE487-1E65-C64C-558E-DE11FF49729E}"/>
              </a:ext>
            </a:extLst>
          </p:cNvPr>
          <p:cNvSpPr/>
          <p:nvPr/>
        </p:nvSpPr>
        <p:spPr>
          <a:xfrm rot="-10800000">
            <a:off x="16136495" y="-695866"/>
            <a:ext cx="1607799" cy="1648365"/>
          </a:xfrm>
          <a:custGeom>
            <a:avLst/>
            <a:gdLst/>
            <a:ahLst/>
            <a:cxnLst/>
            <a:rect l="l" t="t" r="r" b="b"/>
            <a:pathLst>
              <a:path w="1607799" h="1648365">
                <a:moveTo>
                  <a:pt x="0" y="0"/>
                </a:moveTo>
                <a:lnTo>
                  <a:pt x="1607799" y="0"/>
                </a:lnTo>
                <a:lnTo>
                  <a:pt x="1607799" y="1648364"/>
                </a:lnTo>
                <a:lnTo>
                  <a:pt x="0" y="1648364"/>
                </a:lnTo>
                <a:lnTo>
                  <a:pt x="0" y="0"/>
                </a:lnTo>
                <a:close/>
              </a:path>
            </a:pathLst>
          </a:custGeom>
          <a:blipFill>
            <a:blip r:embed="rId3"/>
            <a:stretch>
              <a:fillRect l="-36892" t="-49695" r="-28270" b="-60205"/>
            </a:stretch>
          </a:blipFill>
        </p:spPr>
        <p:txBody>
          <a:bodyPr/>
          <a:lstStyle/>
          <a:p>
            <a:endParaRPr lang="es-CO"/>
          </a:p>
        </p:txBody>
      </p:sp>
      <p:sp>
        <p:nvSpPr>
          <p:cNvPr id="9" name="Freeform 21">
            <a:extLst>
              <a:ext uri="{FF2B5EF4-FFF2-40B4-BE49-F238E27FC236}">
                <a16:creationId xmlns:a16="http://schemas.microsoft.com/office/drawing/2014/main" id="{8238A5A0-8495-E19E-8C82-1ABC945CEEE7}"/>
              </a:ext>
            </a:extLst>
          </p:cNvPr>
          <p:cNvSpPr/>
          <p:nvPr/>
        </p:nvSpPr>
        <p:spPr>
          <a:xfrm>
            <a:off x="14954160" y="7813562"/>
            <a:ext cx="2743200" cy="2438400"/>
          </a:xfrm>
          <a:custGeom>
            <a:avLst/>
            <a:gdLst/>
            <a:ahLst/>
            <a:cxnLst/>
            <a:rect l="l" t="t" r="r" b="b"/>
            <a:pathLst>
              <a:path w="5397947" h="4972858">
                <a:moveTo>
                  <a:pt x="0" y="0"/>
                </a:moveTo>
                <a:lnTo>
                  <a:pt x="5397947" y="0"/>
                </a:lnTo>
                <a:lnTo>
                  <a:pt x="5397947" y="4972859"/>
                </a:lnTo>
                <a:lnTo>
                  <a:pt x="0" y="4972859"/>
                </a:lnTo>
                <a:lnTo>
                  <a:pt x="0" y="0"/>
                </a:lnTo>
                <a:close/>
              </a:path>
            </a:pathLst>
          </a:custGeom>
          <a:blipFill>
            <a:blip r:embed="rId4"/>
            <a:stretch>
              <a:fillRect/>
            </a:stretch>
          </a:blipFill>
        </p:spPr>
        <p:txBody>
          <a:bodyPr/>
          <a:lstStyle/>
          <a:p>
            <a:endParaRPr lang="es-CO"/>
          </a:p>
        </p:txBody>
      </p:sp>
      <p:graphicFrame>
        <p:nvGraphicFramePr>
          <p:cNvPr id="4" name="Diagrama 3">
            <a:extLst>
              <a:ext uri="{FF2B5EF4-FFF2-40B4-BE49-F238E27FC236}">
                <a16:creationId xmlns:a16="http://schemas.microsoft.com/office/drawing/2014/main" id="{1C657BF9-7B75-648F-5738-02C0A8327D2B}"/>
              </a:ext>
            </a:extLst>
          </p:cNvPr>
          <p:cNvGraphicFramePr/>
          <p:nvPr>
            <p:extLst>
              <p:ext uri="{D42A27DB-BD31-4B8C-83A1-F6EECF244321}">
                <p14:modId xmlns:p14="http://schemas.microsoft.com/office/powerpoint/2010/main" val="798582565"/>
              </p:ext>
            </p:extLst>
          </p:nvPr>
        </p:nvGraphicFramePr>
        <p:xfrm>
          <a:off x="2628900" y="1257300"/>
          <a:ext cx="13030200" cy="7543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403983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A6DA1-2924-7E96-5BAA-DDA4746C0DB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A436F07-048B-055D-9340-2ED4D2898D5A}"/>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9734ED80-C3D5-DBDB-85D3-4A0481A8D69A}"/>
              </a:ext>
            </a:extLst>
          </p:cNvPr>
          <p:cNvGrpSpPr/>
          <p:nvPr/>
        </p:nvGrpSpPr>
        <p:grpSpPr>
          <a:xfrm flipV="1">
            <a:off x="-152400" y="1573045"/>
            <a:ext cx="9906000" cy="45719"/>
            <a:chOff x="0" y="0"/>
            <a:chExt cx="1495010" cy="20069"/>
          </a:xfrm>
        </p:grpSpPr>
        <p:sp>
          <p:nvSpPr>
            <p:cNvPr id="4" name="Freeform 4">
              <a:extLst>
                <a:ext uri="{FF2B5EF4-FFF2-40B4-BE49-F238E27FC236}">
                  <a16:creationId xmlns:a16="http://schemas.microsoft.com/office/drawing/2014/main" id="{19BAB4E4-25DF-61E1-824F-3D453F11BE31}"/>
                </a:ext>
              </a:extLst>
            </p:cNvPr>
            <p:cNvSpPr/>
            <p:nvPr/>
          </p:nvSpPr>
          <p:spPr>
            <a:xfrm>
              <a:off x="0" y="0"/>
              <a:ext cx="1495010" cy="20069"/>
            </a:xfrm>
            <a:custGeom>
              <a:avLst/>
              <a:gdLst/>
              <a:ahLst/>
              <a:cxnLst/>
              <a:rect l="l" t="t" r="r" b="b"/>
              <a:pathLst>
                <a:path w="1495010" h="20069">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5" name="TextBox 5">
              <a:extLst>
                <a:ext uri="{FF2B5EF4-FFF2-40B4-BE49-F238E27FC236}">
                  <a16:creationId xmlns:a16="http://schemas.microsoft.com/office/drawing/2014/main" id="{CE2B53CF-EE11-DF5C-9747-C96EBAD0A89D}"/>
                </a:ext>
              </a:extLst>
            </p:cNvPr>
            <p:cNvSpPr txBox="1"/>
            <p:nvPr/>
          </p:nvSpPr>
          <p:spPr>
            <a:xfrm>
              <a:off x="0" y="-38100"/>
              <a:ext cx="1495010" cy="58169"/>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61C487E5-5620-4964-F680-48059C76CB30}"/>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E8A3B528-C5B7-0589-66E2-BB19C1BA0FA3}"/>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F3A89BF2-5D19-8991-A798-710574271617}"/>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965DB540-8746-9B6D-D145-DFAC1C80504E}"/>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5CEE5434-017F-5247-C5DE-048C23E7196A}"/>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43971EF0-47BC-6B8B-A9B3-B29124C47F5F}"/>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07CCA891-5ADC-9B71-785B-C6BA4C60EE23}"/>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1AD79F40-8A4F-F05E-0DDE-C1CD4565CA11}"/>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453C63E7-6B08-DFE1-DA72-75BB24DAF968}"/>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36" name="TextBox 36">
            <a:extLst>
              <a:ext uri="{FF2B5EF4-FFF2-40B4-BE49-F238E27FC236}">
                <a16:creationId xmlns:a16="http://schemas.microsoft.com/office/drawing/2014/main" id="{7AA87030-69E7-3A4B-1A84-E161E8D8C3A2}"/>
              </a:ext>
            </a:extLst>
          </p:cNvPr>
          <p:cNvSpPr txBox="1"/>
          <p:nvPr/>
        </p:nvSpPr>
        <p:spPr>
          <a:xfrm>
            <a:off x="0" y="531309"/>
            <a:ext cx="14249400" cy="641201"/>
          </a:xfrm>
          <a:prstGeom prst="rect">
            <a:avLst/>
          </a:prstGeom>
        </p:spPr>
        <p:txBody>
          <a:bodyPr wrap="square" lIns="0" tIns="0" rIns="0" bIns="0" rtlCol="0" anchor="t">
            <a:spAutoFit/>
          </a:bodyPr>
          <a:lstStyle/>
          <a:p>
            <a:pPr algn="ctr">
              <a:lnSpc>
                <a:spcPts val="5040"/>
              </a:lnSpc>
            </a:pPr>
            <a:r>
              <a:rPr lang="es-MX" sz="4400" noProof="0" dirty="0">
                <a:solidFill>
                  <a:srgbClr val="1F1F1D"/>
                </a:solidFill>
                <a:latin typeface="Poppins 1 Bold" panose="020B0604020202020204" charset="0"/>
                <a:ea typeface="Poppins 2"/>
                <a:cs typeface="Poppins 1 Bold" panose="020B0604020202020204" charset="0"/>
                <a:sym typeface="Poppins 2"/>
              </a:rPr>
              <a:t>¿Por qué es interesante la ingeniería de datos?</a:t>
            </a:r>
            <a:endParaRPr lang="es-CO" sz="4400" noProof="0" dirty="0">
              <a:solidFill>
                <a:srgbClr val="1F1F1D"/>
              </a:solidFill>
              <a:latin typeface="Poppins 1 Bold" panose="020B0604020202020204" charset="0"/>
              <a:ea typeface="Poppins 2"/>
              <a:cs typeface="Poppins 1 Bold" panose="020B0604020202020204" charset="0"/>
              <a:sym typeface="Poppins 2"/>
            </a:endParaRPr>
          </a:p>
        </p:txBody>
      </p:sp>
      <p:graphicFrame>
        <p:nvGraphicFramePr>
          <p:cNvPr id="18" name="Diagrama 17">
            <a:extLst>
              <a:ext uri="{FF2B5EF4-FFF2-40B4-BE49-F238E27FC236}">
                <a16:creationId xmlns:a16="http://schemas.microsoft.com/office/drawing/2014/main" id="{C469970C-C27F-FFA3-90E7-7BD9DAE9002F}"/>
              </a:ext>
            </a:extLst>
          </p:cNvPr>
          <p:cNvGraphicFramePr/>
          <p:nvPr>
            <p:extLst>
              <p:ext uri="{D42A27DB-BD31-4B8C-83A1-F6EECF244321}">
                <p14:modId xmlns:p14="http://schemas.microsoft.com/office/powerpoint/2010/main" val="4236600573"/>
              </p:ext>
            </p:extLst>
          </p:nvPr>
        </p:nvGraphicFramePr>
        <p:xfrm>
          <a:off x="11734800" y="2019300"/>
          <a:ext cx="5486400" cy="107385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050" name="Picture 2">
            <a:extLst>
              <a:ext uri="{FF2B5EF4-FFF2-40B4-BE49-F238E27FC236}">
                <a16:creationId xmlns:a16="http://schemas.microsoft.com/office/drawing/2014/main" id="{36258CBF-4BDA-D235-DE39-7D27B60BABD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09800" y="1866900"/>
            <a:ext cx="12525375" cy="8029575"/>
          </a:xfrm>
          <a:prstGeom prst="rect">
            <a:avLst/>
          </a:prstGeom>
          <a:noFill/>
          <a:extLst>
            <a:ext uri="{909E8E84-426E-40DD-AFC4-6F175D3DCCD1}">
              <a14:hiddenFill xmlns:a14="http://schemas.microsoft.com/office/drawing/2010/main">
                <a:solidFill>
                  <a:srgbClr val="FFFFFF"/>
                </a:solidFill>
              </a14:hiddenFill>
            </a:ext>
          </a:extLst>
        </p:spPr>
      </p:pic>
      <p:sp>
        <p:nvSpPr>
          <p:cNvPr id="15" name="Elipse 14">
            <a:extLst>
              <a:ext uri="{FF2B5EF4-FFF2-40B4-BE49-F238E27FC236}">
                <a16:creationId xmlns:a16="http://schemas.microsoft.com/office/drawing/2014/main" id="{6A5C33FC-55BF-14F4-9F74-53C5945BC7A7}"/>
              </a:ext>
            </a:extLst>
          </p:cNvPr>
          <p:cNvSpPr/>
          <p:nvPr/>
        </p:nvSpPr>
        <p:spPr>
          <a:xfrm>
            <a:off x="7848600" y="4203349"/>
            <a:ext cx="4481494" cy="4582934"/>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CO" dirty="0"/>
          </a:p>
        </p:txBody>
      </p:sp>
    </p:spTree>
    <p:extLst>
      <p:ext uri="{BB962C8B-B14F-4D97-AF65-F5344CB8AC3E}">
        <p14:creationId xmlns:p14="http://schemas.microsoft.com/office/powerpoint/2010/main" val="501361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64F113-855E-D7F5-3E92-86279358279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3C3940B-AE7B-298D-DE7C-8821267AA661}"/>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A637557C-C1D8-BCBF-CCE1-48BAF59DD245}"/>
              </a:ext>
            </a:extLst>
          </p:cNvPr>
          <p:cNvGrpSpPr/>
          <p:nvPr/>
        </p:nvGrpSpPr>
        <p:grpSpPr>
          <a:xfrm flipV="1">
            <a:off x="-152400" y="1573045"/>
            <a:ext cx="9906000" cy="45719"/>
            <a:chOff x="0" y="0"/>
            <a:chExt cx="1495010" cy="20069"/>
          </a:xfrm>
        </p:grpSpPr>
        <p:sp>
          <p:nvSpPr>
            <p:cNvPr id="4" name="Freeform 4">
              <a:extLst>
                <a:ext uri="{FF2B5EF4-FFF2-40B4-BE49-F238E27FC236}">
                  <a16:creationId xmlns:a16="http://schemas.microsoft.com/office/drawing/2014/main" id="{6D25D5F1-11A2-30D9-6AA8-8DBF2569DB3F}"/>
                </a:ext>
              </a:extLst>
            </p:cNvPr>
            <p:cNvSpPr/>
            <p:nvPr/>
          </p:nvSpPr>
          <p:spPr>
            <a:xfrm>
              <a:off x="0" y="0"/>
              <a:ext cx="1495010" cy="20069"/>
            </a:xfrm>
            <a:custGeom>
              <a:avLst/>
              <a:gdLst/>
              <a:ahLst/>
              <a:cxnLst/>
              <a:rect l="l" t="t" r="r" b="b"/>
              <a:pathLst>
                <a:path w="1495010" h="20069">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5" name="TextBox 5">
              <a:extLst>
                <a:ext uri="{FF2B5EF4-FFF2-40B4-BE49-F238E27FC236}">
                  <a16:creationId xmlns:a16="http://schemas.microsoft.com/office/drawing/2014/main" id="{D9F803F3-36CB-591D-0525-1E562780DC73}"/>
                </a:ext>
              </a:extLst>
            </p:cNvPr>
            <p:cNvSpPr txBox="1"/>
            <p:nvPr/>
          </p:nvSpPr>
          <p:spPr>
            <a:xfrm>
              <a:off x="0" y="-38100"/>
              <a:ext cx="1495010" cy="58169"/>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97BE0EF1-0146-630F-272D-58992FFFA74B}"/>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916C633B-01E0-815E-C957-FDAD23595533}"/>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915C850A-C3E7-5433-1C58-1CF7567A2889}"/>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BB37C28B-C4AA-E377-9253-8308641198C2}"/>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AAC2D8D6-D436-3E09-C48D-D059E9020250}"/>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112140D2-A156-1078-AB9B-1C201A9887D5}"/>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3129770E-19CE-8F2C-2A20-7CF15E23CDEA}"/>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C98BBB71-04D8-89C0-231F-7C6021CF3293}"/>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8C4DA0D6-2FDF-2E3C-10E6-62C739FF85D2}"/>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36" name="TextBox 36">
            <a:extLst>
              <a:ext uri="{FF2B5EF4-FFF2-40B4-BE49-F238E27FC236}">
                <a16:creationId xmlns:a16="http://schemas.microsoft.com/office/drawing/2014/main" id="{494746AB-CDF5-6AB2-7BC9-045DBF8142F1}"/>
              </a:ext>
            </a:extLst>
          </p:cNvPr>
          <p:cNvSpPr txBox="1"/>
          <p:nvPr/>
        </p:nvSpPr>
        <p:spPr>
          <a:xfrm>
            <a:off x="0" y="531309"/>
            <a:ext cx="14249400" cy="641201"/>
          </a:xfrm>
          <a:prstGeom prst="rect">
            <a:avLst/>
          </a:prstGeom>
        </p:spPr>
        <p:txBody>
          <a:bodyPr wrap="square" lIns="0" tIns="0" rIns="0" bIns="0" rtlCol="0" anchor="t">
            <a:spAutoFit/>
          </a:bodyPr>
          <a:lstStyle/>
          <a:p>
            <a:pPr algn="ctr">
              <a:lnSpc>
                <a:spcPts val="5040"/>
              </a:lnSpc>
            </a:pPr>
            <a:r>
              <a:rPr lang="es-MX" sz="4400" noProof="0" dirty="0">
                <a:solidFill>
                  <a:srgbClr val="1F1F1D"/>
                </a:solidFill>
                <a:latin typeface="Poppins 1 Bold" panose="020B0604020202020204" charset="0"/>
                <a:ea typeface="Poppins 2"/>
                <a:cs typeface="Poppins 1 Bold" panose="020B0604020202020204" charset="0"/>
                <a:sym typeface="Poppins 2"/>
              </a:rPr>
              <a:t>¿Por qué es interesante la ingeniería de datos?</a:t>
            </a:r>
            <a:endParaRPr lang="es-CO" sz="4400" noProof="0" dirty="0">
              <a:solidFill>
                <a:srgbClr val="1F1F1D"/>
              </a:solidFill>
              <a:latin typeface="Poppins 1 Bold" panose="020B0604020202020204" charset="0"/>
              <a:ea typeface="Poppins 2"/>
              <a:cs typeface="Poppins 1 Bold" panose="020B0604020202020204" charset="0"/>
              <a:sym typeface="Poppins 2"/>
            </a:endParaRPr>
          </a:p>
        </p:txBody>
      </p:sp>
      <p:graphicFrame>
        <p:nvGraphicFramePr>
          <p:cNvPr id="18" name="Diagrama 17">
            <a:extLst>
              <a:ext uri="{FF2B5EF4-FFF2-40B4-BE49-F238E27FC236}">
                <a16:creationId xmlns:a16="http://schemas.microsoft.com/office/drawing/2014/main" id="{47B1C767-EDD8-DEA0-B2A5-87BA129EAF1E}"/>
              </a:ext>
            </a:extLst>
          </p:cNvPr>
          <p:cNvGraphicFramePr/>
          <p:nvPr/>
        </p:nvGraphicFramePr>
        <p:xfrm>
          <a:off x="11734800" y="2019300"/>
          <a:ext cx="5486400" cy="107385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6" name="CuadroTexto 15">
            <a:extLst>
              <a:ext uri="{FF2B5EF4-FFF2-40B4-BE49-F238E27FC236}">
                <a16:creationId xmlns:a16="http://schemas.microsoft.com/office/drawing/2014/main" id="{019B7227-00C4-AE7F-A81B-B971D41BE174}"/>
              </a:ext>
            </a:extLst>
          </p:cNvPr>
          <p:cNvSpPr txBox="1"/>
          <p:nvPr/>
        </p:nvSpPr>
        <p:spPr>
          <a:xfrm>
            <a:off x="1295400" y="9245973"/>
            <a:ext cx="7993083" cy="369332"/>
          </a:xfrm>
          <a:prstGeom prst="rect">
            <a:avLst/>
          </a:prstGeom>
          <a:noFill/>
        </p:spPr>
        <p:txBody>
          <a:bodyPr wrap="square">
            <a:spAutoFit/>
          </a:bodyPr>
          <a:lstStyle/>
          <a:p>
            <a:r>
              <a:rPr lang="es-CO" dirty="0"/>
              <a:t>https://www.itjobswatch.co.uk/jobs/uk/data%20engineering.do</a:t>
            </a:r>
          </a:p>
        </p:txBody>
      </p:sp>
      <p:pic>
        <p:nvPicPr>
          <p:cNvPr id="19" name="Imagen 18">
            <a:extLst>
              <a:ext uri="{FF2B5EF4-FFF2-40B4-BE49-F238E27FC236}">
                <a16:creationId xmlns:a16="http://schemas.microsoft.com/office/drawing/2014/main" id="{D1EACBA5-FFEC-995D-4A10-FC56FCF17597}"/>
              </a:ext>
            </a:extLst>
          </p:cNvPr>
          <p:cNvPicPr>
            <a:picLocks noChangeAspect="1"/>
          </p:cNvPicPr>
          <p:nvPr/>
        </p:nvPicPr>
        <p:blipFill>
          <a:blip r:embed="rId10"/>
          <a:stretch>
            <a:fillRect/>
          </a:stretch>
        </p:blipFill>
        <p:spPr>
          <a:xfrm>
            <a:off x="3773011" y="1920587"/>
            <a:ext cx="10741978" cy="696216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69761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B876D-4CB4-98DE-EF57-3CFA2B08C19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15394D0-EF5D-682E-C35D-DCE007F8A5C9}"/>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E8D456BC-38DE-1FAD-F0E6-F567B01CB27B}"/>
              </a:ext>
            </a:extLst>
          </p:cNvPr>
          <p:cNvGrpSpPr/>
          <p:nvPr/>
        </p:nvGrpSpPr>
        <p:grpSpPr>
          <a:xfrm flipV="1">
            <a:off x="-152400" y="1573045"/>
            <a:ext cx="9906000" cy="45719"/>
            <a:chOff x="0" y="0"/>
            <a:chExt cx="1495010" cy="20069"/>
          </a:xfrm>
        </p:grpSpPr>
        <p:sp>
          <p:nvSpPr>
            <p:cNvPr id="4" name="Freeform 4">
              <a:extLst>
                <a:ext uri="{FF2B5EF4-FFF2-40B4-BE49-F238E27FC236}">
                  <a16:creationId xmlns:a16="http://schemas.microsoft.com/office/drawing/2014/main" id="{C36E6B6E-BDB7-E320-31C4-B54480B44918}"/>
                </a:ext>
              </a:extLst>
            </p:cNvPr>
            <p:cNvSpPr/>
            <p:nvPr/>
          </p:nvSpPr>
          <p:spPr>
            <a:xfrm>
              <a:off x="0" y="0"/>
              <a:ext cx="1495010" cy="20069"/>
            </a:xfrm>
            <a:custGeom>
              <a:avLst/>
              <a:gdLst/>
              <a:ahLst/>
              <a:cxnLst/>
              <a:rect l="l" t="t" r="r" b="b"/>
              <a:pathLst>
                <a:path w="1495010" h="20069">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5" name="TextBox 5">
              <a:extLst>
                <a:ext uri="{FF2B5EF4-FFF2-40B4-BE49-F238E27FC236}">
                  <a16:creationId xmlns:a16="http://schemas.microsoft.com/office/drawing/2014/main" id="{0152286D-9E3F-53FF-7972-FE52A360D52C}"/>
                </a:ext>
              </a:extLst>
            </p:cNvPr>
            <p:cNvSpPr txBox="1"/>
            <p:nvPr/>
          </p:nvSpPr>
          <p:spPr>
            <a:xfrm>
              <a:off x="0" y="-38100"/>
              <a:ext cx="1495010" cy="58169"/>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32F9DD7A-05C3-3CB7-C09C-87AF5D2D2D18}"/>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12E3718C-A436-DA3A-27BD-105E04E41BE9}"/>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4506CD0F-8089-BB42-3FB4-F3A21E514502}"/>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32FC2E5C-25D7-77B6-0763-924CE12F8F7F}"/>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887E3F18-538F-F81C-0384-D66A50B84A6D}"/>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3E47A7D5-59C6-B522-7587-0BD88A0F1E4B}"/>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7CB199BA-6C63-C970-72E8-F5C405EA3EC8}"/>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59D227D1-8419-B05B-0ED1-929931219991}"/>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DB82B0BD-446F-E587-C589-06DBD34B1489}"/>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36" name="TextBox 36">
            <a:extLst>
              <a:ext uri="{FF2B5EF4-FFF2-40B4-BE49-F238E27FC236}">
                <a16:creationId xmlns:a16="http://schemas.microsoft.com/office/drawing/2014/main" id="{02B85B31-7BB5-BBB8-300A-FA2CBD96B23F}"/>
              </a:ext>
            </a:extLst>
          </p:cNvPr>
          <p:cNvSpPr txBox="1"/>
          <p:nvPr/>
        </p:nvSpPr>
        <p:spPr>
          <a:xfrm>
            <a:off x="0" y="531309"/>
            <a:ext cx="14249400" cy="641201"/>
          </a:xfrm>
          <a:prstGeom prst="rect">
            <a:avLst/>
          </a:prstGeom>
        </p:spPr>
        <p:txBody>
          <a:bodyPr wrap="square" lIns="0" tIns="0" rIns="0" bIns="0" rtlCol="0" anchor="t">
            <a:spAutoFit/>
          </a:bodyPr>
          <a:lstStyle/>
          <a:p>
            <a:pPr algn="ctr">
              <a:lnSpc>
                <a:spcPts val="5040"/>
              </a:lnSpc>
            </a:pPr>
            <a:r>
              <a:rPr lang="es-MX" sz="4400" noProof="0" dirty="0">
                <a:solidFill>
                  <a:srgbClr val="1F1F1D"/>
                </a:solidFill>
                <a:latin typeface="Poppins 1 Bold" panose="020B0604020202020204" charset="0"/>
                <a:ea typeface="Poppins 2"/>
                <a:cs typeface="Poppins 1 Bold" panose="020B0604020202020204" charset="0"/>
                <a:sym typeface="Poppins 2"/>
              </a:rPr>
              <a:t>¿Por qué es interesante la ingeniería de datos?</a:t>
            </a:r>
            <a:endParaRPr lang="es-CO" sz="4400" noProof="0" dirty="0">
              <a:solidFill>
                <a:srgbClr val="1F1F1D"/>
              </a:solidFill>
              <a:latin typeface="Poppins 1 Bold" panose="020B0604020202020204" charset="0"/>
              <a:ea typeface="Poppins 2"/>
              <a:cs typeface="Poppins 1 Bold" panose="020B0604020202020204" charset="0"/>
              <a:sym typeface="Poppins 2"/>
            </a:endParaRPr>
          </a:p>
        </p:txBody>
      </p:sp>
      <p:graphicFrame>
        <p:nvGraphicFramePr>
          <p:cNvPr id="18" name="Diagrama 17">
            <a:extLst>
              <a:ext uri="{FF2B5EF4-FFF2-40B4-BE49-F238E27FC236}">
                <a16:creationId xmlns:a16="http://schemas.microsoft.com/office/drawing/2014/main" id="{4DEA3542-8993-4334-CB48-B13DDBA50DB4}"/>
              </a:ext>
            </a:extLst>
          </p:cNvPr>
          <p:cNvGraphicFramePr/>
          <p:nvPr/>
        </p:nvGraphicFramePr>
        <p:xfrm>
          <a:off x="11734800" y="2019300"/>
          <a:ext cx="5486400" cy="107385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5" name="Imagen 14">
            <a:extLst>
              <a:ext uri="{FF2B5EF4-FFF2-40B4-BE49-F238E27FC236}">
                <a16:creationId xmlns:a16="http://schemas.microsoft.com/office/drawing/2014/main" id="{52AAB394-F716-7AB5-F49A-2C4644538A6D}"/>
              </a:ext>
            </a:extLst>
          </p:cNvPr>
          <p:cNvPicPr>
            <a:picLocks noChangeAspect="1"/>
          </p:cNvPicPr>
          <p:nvPr/>
        </p:nvPicPr>
        <p:blipFill>
          <a:blip r:embed="rId10"/>
          <a:stretch>
            <a:fillRect/>
          </a:stretch>
        </p:blipFill>
        <p:spPr>
          <a:xfrm>
            <a:off x="4091541" y="1956623"/>
            <a:ext cx="4347536" cy="7590039"/>
          </a:xfrm>
          <a:prstGeom prst="rect">
            <a:avLst/>
          </a:prstGeom>
          <a:ln>
            <a:noFill/>
          </a:ln>
          <a:effectLst>
            <a:outerShdw blurRad="190500" algn="tl" rotWithShape="0">
              <a:srgbClr val="000000">
                <a:alpha val="70000"/>
              </a:srgbClr>
            </a:outerShdw>
          </a:effectLst>
        </p:spPr>
      </p:pic>
      <p:pic>
        <p:nvPicPr>
          <p:cNvPr id="20" name="Imagen 19">
            <a:extLst>
              <a:ext uri="{FF2B5EF4-FFF2-40B4-BE49-F238E27FC236}">
                <a16:creationId xmlns:a16="http://schemas.microsoft.com/office/drawing/2014/main" id="{EBD10848-C3D9-4D3F-40E6-89254D6196AD}"/>
              </a:ext>
            </a:extLst>
          </p:cNvPr>
          <p:cNvPicPr>
            <a:picLocks noChangeAspect="1"/>
          </p:cNvPicPr>
          <p:nvPr/>
        </p:nvPicPr>
        <p:blipFill>
          <a:blip r:embed="rId11"/>
          <a:stretch>
            <a:fillRect/>
          </a:stretch>
        </p:blipFill>
        <p:spPr>
          <a:xfrm>
            <a:off x="10134601" y="1956623"/>
            <a:ext cx="3719170" cy="772940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81093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18A09-9A1C-87C8-52E6-8B6CB55E8850}"/>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DF3B7717-E42D-7598-979C-21039A156A34}"/>
              </a:ext>
            </a:extLst>
          </p:cNvPr>
          <p:cNvGrpSpPr/>
          <p:nvPr/>
        </p:nvGrpSpPr>
        <p:grpSpPr>
          <a:xfrm rot="-10800000">
            <a:off x="10392303" y="0"/>
            <a:ext cx="7895697" cy="10287000"/>
            <a:chOff x="0" y="0"/>
            <a:chExt cx="2079525" cy="2709333"/>
          </a:xfrm>
        </p:grpSpPr>
        <p:sp>
          <p:nvSpPr>
            <p:cNvPr id="4" name="Freeform 4">
              <a:extLst>
                <a:ext uri="{FF2B5EF4-FFF2-40B4-BE49-F238E27FC236}">
                  <a16:creationId xmlns:a16="http://schemas.microsoft.com/office/drawing/2014/main" id="{C16262D4-8251-C2D7-2BDD-EDD2AB4F0E64}"/>
                </a:ext>
              </a:extLst>
            </p:cNvPr>
            <p:cNvSpPr/>
            <p:nvPr/>
          </p:nvSpPr>
          <p:spPr>
            <a:xfrm>
              <a:off x="0" y="0"/>
              <a:ext cx="2079525" cy="2709333"/>
            </a:xfrm>
            <a:custGeom>
              <a:avLst/>
              <a:gdLst/>
              <a:ahLst/>
              <a:cxnLst/>
              <a:rect l="l" t="t" r="r" b="b"/>
              <a:pathLst>
                <a:path w="2079525" h="2709333">
                  <a:moveTo>
                    <a:pt x="0" y="0"/>
                  </a:moveTo>
                  <a:lnTo>
                    <a:pt x="2079525" y="0"/>
                  </a:lnTo>
                  <a:lnTo>
                    <a:pt x="2079525"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5" name="TextBox 5">
              <a:extLst>
                <a:ext uri="{FF2B5EF4-FFF2-40B4-BE49-F238E27FC236}">
                  <a16:creationId xmlns:a16="http://schemas.microsoft.com/office/drawing/2014/main" id="{907924FE-B82D-E774-35CA-DEFDC131384A}"/>
                </a:ext>
              </a:extLst>
            </p:cNvPr>
            <p:cNvSpPr txBox="1"/>
            <p:nvPr/>
          </p:nvSpPr>
          <p:spPr>
            <a:xfrm>
              <a:off x="0" y="-38100"/>
              <a:ext cx="2079525" cy="274743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a:extLst>
              <a:ext uri="{FF2B5EF4-FFF2-40B4-BE49-F238E27FC236}">
                <a16:creationId xmlns:a16="http://schemas.microsoft.com/office/drawing/2014/main" id="{3EBCBF97-A061-64AD-F219-0044BA4722AA}"/>
              </a:ext>
            </a:extLst>
          </p:cNvPr>
          <p:cNvSpPr/>
          <p:nvPr/>
        </p:nvSpPr>
        <p:spPr>
          <a:xfrm>
            <a:off x="9562641" y="4953536"/>
            <a:ext cx="4777510" cy="4687932"/>
          </a:xfrm>
          <a:custGeom>
            <a:avLst/>
            <a:gdLst/>
            <a:ahLst/>
            <a:cxnLst/>
            <a:rect l="l" t="t" r="r" b="b"/>
            <a:pathLst>
              <a:path w="4777510" h="4687932">
                <a:moveTo>
                  <a:pt x="0" y="0"/>
                </a:moveTo>
                <a:lnTo>
                  <a:pt x="4777511" y="0"/>
                </a:lnTo>
                <a:lnTo>
                  <a:pt x="4777511" y="4687932"/>
                </a:lnTo>
                <a:lnTo>
                  <a:pt x="0" y="46879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7" name="Freeform 7">
            <a:extLst>
              <a:ext uri="{FF2B5EF4-FFF2-40B4-BE49-F238E27FC236}">
                <a16:creationId xmlns:a16="http://schemas.microsoft.com/office/drawing/2014/main" id="{276D1000-4797-BEFA-22A6-896950C6C99C}"/>
              </a:ext>
            </a:extLst>
          </p:cNvPr>
          <p:cNvSpPr/>
          <p:nvPr/>
        </p:nvSpPr>
        <p:spPr>
          <a:xfrm rot="-10800000">
            <a:off x="14340152" y="455568"/>
            <a:ext cx="4777510" cy="4687932"/>
          </a:xfrm>
          <a:custGeom>
            <a:avLst/>
            <a:gdLst/>
            <a:ahLst/>
            <a:cxnLst/>
            <a:rect l="l" t="t" r="r" b="b"/>
            <a:pathLst>
              <a:path w="4777510" h="4687932">
                <a:moveTo>
                  <a:pt x="0" y="0"/>
                </a:moveTo>
                <a:lnTo>
                  <a:pt x="4777510" y="0"/>
                </a:lnTo>
                <a:lnTo>
                  <a:pt x="4777510" y="4687932"/>
                </a:lnTo>
                <a:lnTo>
                  <a:pt x="0" y="46879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8" name="Group 8">
            <a:extLst>
              <a:ext uri="{FF2B5EF4-FFF2-40B4-BE49-F238E27FC236}">
                <a16:creationId xmlns:a16="http://schemas.microsoft.com/office/drawing/2014/main" id="{F7F985DD-4CA1-71E4-DC14-5EF27910C777}"/>
              </a:ext>
            </a:extLst>
          </p:cNvPr>
          <p:cNvGrpSpPr/>
          <p:nvPr/>
        </p:nvGrpSpPr>
        <p:grpSpPr>
          <a:xfrm rot="1460314">
            <a:off x="10661875" y="4518938"/>
            <a:ext cx="7356554" cy="1249125"/>
            <a:chOff x="0" y="0"/>
            <a:chExt cx="1937529" cy="328988"/>
          </a:xfrm>
        </p:grpSpPr>
        <p:sp>
          <p:nvSpPr>
            <p:cNvPr id="9" name="Freeform 9">
              <a:extLst>
                <a:ext uri="{FF2B5EF4-FFF2-40B4-BE49-F238E27FC236}">
                  <a16:creationId xmlns:a16="http://schemas.microsoft.com/office/drawing/2014/main" id="{AF8A1531-445A-D1B1-F9C6-5045F41C2C11}"/>
                </a:ext>
              </a:extLst>
            </p:cNvPr>
            <p:cNvSpPr/>
            <p:nvPr/>
          </p:nvSpPr>
          <p:spPr>
            <a:xfrm>
              <a:off x="0" y="0"/>
              <a:ext cx="1937528" cy="328988"/>
            </a:xfrm>
            <a:custGeom>
              <a:avLst/>
              <a:gdLst/>
              <a:ahLst/>
              <a:cxnLst/>
              <a:rect l="l" t="t" r="r" b="b"/>
              <a:pathLst>
                <a:path w="1937528" h="328988">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p:spPr>
          <p:txBody>
            <a:bodyPr/>
            <a:lstStyle/>
            <a:p>
              <a:endParaRPr lang="es-CO"/>
            </a:p>
          </p:txBody>
        </p:sp>
        <p:sp>
          <p:nvSpPr>
            <p:cNvPr id="10" name="TextBox 10">
              <a:extLst>
                <a:ext uri="{FF2B5EF4-FFF2-40B4-BE49-F238E27FC236}">
                  <a16:creationId xmlns:a16="http://schemas.microsoft.com/office/drawing/2014/main" id="{88582F32-83E0-3EBC-D6A9-A058DE4BC5D4}"/>
                </a:ext>
              </a:extLst>
            </p:cNvPr>
            <p:cNvSpPr txBox="1"/>
            <p:nvPr/>
          </p:nvSpPr>
          <p:spPr>
            <a:xfrm>
              <a:off x="0" y="-38100"/>
              <a:ext cx="1937529" cy="367088"/>
            </a:xfrm>
            <a:prstGeom prst="rect">
              <a:avLst/>
            </a:prstGeom>
          </p:spPr>
          <p:txBody>
            <a:bodyPr lIns="50800" tIns="50800" rIns="50800" bIns="50800" rtlCol="0" anchor="ctr"/>
            <a:lstStyle/>
            <a:p>
              <a:pPr algn="ctr">
                <a:lnSpc>
                  <a:spcPts val="2659"/>
                </a:lnSpc>
              </a:pPr>
              <a:endParaRPr/>
            </a:p>
          </p:txBody>
        </p:sp>
      </p:grpSp>
      <p:grpSp>
        <p:nvGrpSpPr>
          <p:cNvPr id="11" name="Group 11">
            <a:extLst>
              <a:ext uri="{FF2B5EF4-FFF2-40B4-BE49-F238E27FC236}">
                <a16:creationId xmlns:a16="http://schemas.microsoft.com/office/drawing/2014/main" id="{3A5E97F9-287F-830C-F4F7-B01BA83E6B0B}"/>
              </a:ext>
            </a:extLst>
          </p:cNvPr>
          <p:cNvGrpSpPr/>
          <p:nvPr/>
        </p:nvGrpSpPr>
        <p:grpSpPr>
          <a:xfrm rot="-10800000">
            <a:off x="-536257" y="9574006"/>
            <a:ext cx="8704391" cy="134923"/>
            <a:chOff x="0" y="0"/>
            <a:chExt cx="2292514" cy="35535"/>
          </a:xfrm>
        </p:grpSpPr>
        <p:sp>
          <p:nvSpPr>
            <p:cNvPr id="12" name="Freeform 12">
              <a:extLst>
                <a:ext uri="{FF2B5EF4-FFF2-40B4-BE49-F238E27FC236}">
                  <a16:creationId xmlns:a16="http://schemas.microsoft.com/office/drawing/2014/main" id="{0863ECF7-9BD3-9978-1DD2-E260914DE67C}"/>
                </a:ext>
              </a:extLst>
            </p:cNvPr>
            <p:cNvSpPr/>
            <p:nvPr/>
          </p:nvSpPr>
          <p:spPr>
            <a:xfrm>
              <a:off x="0" y="0"/>
              <a:ext cx="2292515" cy="35535"/>
            </a:xfrm>
            <a:custGeom>
              <a:avLst/>
              <a:gdLst/>
              <a:ahLst/>
              <a:cxnLst/>
              <a:rect l="l" t="t" r="r" b="b"/>
              <a:pathLst>
                <a:path w="2292515" h="35535">
                  <a:moveTo>
                    <a:pt x="17768" y="0"/>
                  </a:moveTo>
                  <a:lnTo>
                    <a:pt x="2274747" y="0"/>
                  </a:lnTo>
                  <a:cubicBezTo>
                    <a:pt x="2284560" y="0"/>
                    <a:pt x="2292515" y="7955"/>
                    <a:pt x="2292515" y="17768"/>
                  </a:cubicBezTo>
                  <a:lnTo>
                    <a:pt x="2292515" y="17768"/>
                  </a:lnTo>
                  <a:cubicBezTo>
                    <a:pt x="2292515" y="22480"/>
                    <a:pt x="2290643" y="26999"/>
                    <a:pt x="2287311" y="30331"/>
                  </a:cubicBezTo>
                  <a:cubicBezTo>
                    <a:pt x="2283978" y="33663"/>
                    <a:pt x="2279459" y="35535"/>
                    <a:pt x="2274747" y="35535"/>
                  </a:cubicBezTo>
                  <a:lnTo>
                    <a:pt x="17768" y="35535"/>
                  </a:lnTo>
                  <a:cubicBezTo>
                    <a:pt x="13055" y="35535"/>
                    <a:pt x="8536" y="33663"/>
                    <a:pt x="5204" y="30331"/>
                  </a:cubicBezTo>
                  <a:cubicBezTo>
                    <a:pt x="1872" y="26999"/>
                    <a:pt x="0" y="22480"/>
                    <a:pt x="0" y="17768"/>
                  </a:cubicBezTo>
                  <a:lnTo>
                    <a:pt x="0" y="17768"/>
                  </a:lnTo>
                  <a:cubicBezTo>
                    <a:pt x="0" y="13055"/>
                    <a:pt x="1872" y="8536"/>
                    <a:pt x="5204" y="5204"/>
                  </a:cubicBezTo>
                  <a:cubicBezTo>
                    <a:pt x="8536" y="1872"/>
                    <a:pt x="13055" y="0"/>
                    <a:pt x="17768"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13" name="TextBox 13">
              <a:extLst>
                <a:ext uri="{FF2B5EF4-FFF2-40B4-BE49-F238E27FC236}">
                  <a16:creationId xmlns:a16="http://schemas.microsoft.com/office/drawing/2014/main" id="{EE95008B-52A4-2FAF-3F85-E9CF1B04D578}"/>
                </a:ext>
              </a:extLst>
            </p:cNvPr>
            <p:cNvSpPr txBox="1"/>
            <p:nvPr/>
          </p:nvSpPr>
          <p:spPr>
            <a:xfrm>
              <a:off x="0" y="-38100"/>
              <a:ext cx="2292514" cy="73635"/>
            </a:xfrm>
            <a:prstGeom prst="rect">
              <a:avLst/>
            </a:prstGeom>
          </p:spPr>
          <p:txBody>
            <a:bodyPr lIns="50800" tIns="50800" rIns="50800" bIns="50800" rtlCol="0" anchor="ctr"/>
            <a:lstStyle/>
            <a:p>
              <a:pPr algn="ctr">
                <a:lnSpc>
                  <a:spcPts val="2659"/>
                </a:lnSpc>
              </a:pPr>
              <a:endParaRPr/>
            </a:p>
          </p:txBody>
        </p:sp>
      </p:grpSp>
      <p:sp>
        <p:nvSpPr>
          <p:cNvPr id="15" name="TextBox 15">
            <a:extLst>
              <a:ext uri="{FF2B5EF4-FFF2-40B4-BE49-F238E27FC236}">
                <a16:creationId xmlns:a16="http://schemas.microsoft.com/office/drawing/2014/main" id="{AE65C4FF-DC58-74C5-C79F-CFCD21CEAD3C}"/>
              </a:ext>
            </a:extLst>
          </p:cNvPr>
          <p:cNvSpPr txBox="1"/>
          <p:nvPr/>
        </p:nvSpPr>
        <p:spPr>
          <a:xfrm>
            <a:off x="822279" y="1105539"/>
            <a:ext cx="8321721" cy="752514"/>
          </a:xfrm>
          <a:prstGeom prst="rect">
            <a:avLst/>
          </a:prstGeom>
        </p:spPr>
        <p:txBody>
          <a:bodyPr wrap="square" lIns="0" tIns="0" rIns="0" bIns="0" rtlCol="0" anchor="t">
            <a:spAutoFit/>
          </a:bodyPr>
          <a:lstStyle/>
          <a:p>
            <a:pPr algn="ctr">
              <a:lnSpc>
                <a:spcPts val="6159"/>
              </a:lnSpc>
              <a:spcBef>
                <a:spcPct val="0"/>
              </a:spcBef>
            </a:pPr>
            <a:r>
              <a:rPr lang="es-CO" sz="4350" b="1" dirty="0">
                <a:solidFill>
                  <a:srgbClr val="700A89"/>
                </a:solidFill>
                <a:latin typeface="Poppins" panose="00000500000000000000" pitchFamily="2" charset="0"/>
                <a:cs typeface="Poppins" panose="00000500000000000000" pitchFamily="2" charset="0"/>
                <a:sym typeface="Poppins 1 Bold"/>
              </a:rPr>
              <a:t>Actividad</a:t>
            </a:r>
            <a:endParaRPr lang="es-CO" sz="4350" b="1" noProof="0" dirty="0">
              <a:solidFill>
                <a:srgbClr val="700A89"/>
              </a:solidFill>
              <a:latin typeface="Poppins 1 Bold"/>
              <a:cs typeface="Poppins 1 Bold"/>
              <a:sym typeface="Poppins 1 Bold"/>
            </a:endParaRPr>
          </a:p>
        </p:txBody>
      </p:sp>
      <p:grpSp>
        <p:nvGrpSpPr>
          <p:cNvPr id="14" name="Group 11">
            <a:extLst>
              <a:ext uri="{FF2B5EF4-FFF2-40B4-BE49-F238E27FC236}">
                <a16:creationId xmlns:a16="http://schemas.microsoft.com/office/drawing/2014/main" id="{5C66BB92-F8B8-C99A-2FB5-FBA4FA1D244D}"/>
              </a:ext>
            </a:extLst>
          </p:cNvPr>
          <p:cNvGrpSpPr/>
          <p:nvPr/>
        </p:nvGrpSpPr>
        <p:grpSpPr>
          <a:xfrm>
            <a:off x="1828800" y="2400301"/>
            <a:ext cx="6434234" cy="3595499"/>
            <a:chOff x="0" y="0"/>
            <a:chExt cx="8578979" cy="3360133"/>
          </a:xfrm>
        </p:grpSpPr>
        <p:grpSp>
          <p:nvGrpSpPr>
            <p:cNvPr id="16" name="Group 12">
              <a:extLst>
                <a:ext uri="{FF2B5EF4-FFF2-40B4-BE49-F238E27FC236}">
                  <a16:creationId xmlns:a16="http://schemas.microsoft.com/office/drawing/2014/main" id="{D39B3B3E-366A-7826-8625-6957B25BFD39}"/>
                </a:ext>
              </a:extLst>
            </p:cNvPr>
            <p:cNvGrpSpPr/>
            <p:nvPr/>
          </p:nvGrpSpPr>
          <p:grpSpPr>
            <a:xfrm>
              <a:off x="0" y="0"/>
              <a:ext cx="8578979" cy="3360133"/>
              <a:chOff x="0" y="0"/>
              <a:chExt cx="582801" cy="228266"/>
            </a:xfrm>
          </p:grpSpPr>
          <p:sp>
            <p:nvSpPr>
              <p:cNvPr id="19" name="Freeform 13">
                <a:extLst>
                  <a:ext uri="{FF2B5EF4-FFF2-40B4-BE49-F238E27FC236}">
                    <a16:creationId xmlns:a16="http://schemas.microsoft.com/office/drawing/2014/main" id="{3F63B52A-EB65-99F8-EC4E-55F1D6AE3432}"/>
                  </a:ext>
                </a:extLst>
              </p:cNvPr>
              <p:cNvSpPr/>
              <p:nvPr/>
            </p:nvSpPr>
            <p:spPr>
              <a:xfrm>
                <a:off x="0" y="0"/>
                <a:ext cx="582801" cy="228266"/>
              </a:xfrm>
              <a:custGeom>
                <a:avLst/>
                <a:gdLst/>
                <a:ahLst/>
                <a:cxnLst/>
                <a:rect l="l" t="t" r="r" b="b"/>
                <a:pathLst>
                  <a:path w="582801" h="228266">
                    <a:moveTo>
                      <a:pt x="87467" y="0"/>
                    </a:moveTo>
                    <a:lnTo>
                      <a:pt x="495335" y="0"/>
                    </a:lnTo>
                    <a:cubicBezTo>
                      <a:pt x="543641" y="0"/>
                      <a:pt x="582801" y="39160"/>
                      <a:pt x="582801" y="87467"/>
                    </a:cubicBezTo>
                    <a:lnTo>
                      <a:pt x="582801" y="140800"/>
                    </a:lnTo>
                    <a:cubicBezTo>
                      <a:pt x="582801" y="189106"/>
                      <a:pt x="543641" y="228266"/>
                      <a:pt x="495335" y="228266"/>
                    </a:cubicBezTo>
                    <a:lnTo>
                      <a:pt x="87467" y="228266"/>
                    </a:lnTo>
                    <a:cubicBezTo>
                      <a:pt x="39160" y="228266"/>
                      <a:pt x="0" y="189106"/>
                      <a:pt x="0" y="140800"/>
                    </a:cubicBezTo>
                    <a:lnTo>
                      <a:pt x="0" y="87467"/>
                    </a:lnTo>
                    <a:cubicBezTo>
                      <a:pt x="0" y="39160"/>
                      <a:pt x="39160" y="0"/>
                      <a:pt x="87467" y="0"/>
                    </a:cubicBezTo>
                    <a:close/>
                  </a:path>
                </a:pathLst>
              </a:custGeom>
              <a:solidFill>
                <a:srgbClr val="000000">
                  <a:alpha val="0"/>
                </a:srgbClr>
              </a:solidFill>
              <a:ln w="38100" cap="rnd">
                <a:gradFill>
                  <a:gsLst>
                    <a:gs pos="0">
                      <a:srgbClr val="6B1374">
                        <a:alpha val="100000"/>
                      </a:srgbClr>
                    </a:gs>
                    <a:gs pos="33333">
                      <a:srgbClr val="700A89">
                        <a:alpha val="100000"/>
                      </a:srgbClr>
                    </a:gs>
                    <a:gs pos="66667">
                      <a:srgbClr val="C20052">
                        <a:alpha val="100000"/>
                      </a:srgbClr>
                    </a:gs>
                    <a:gs pos="100000">
                      <a:srgbClr val="FF0055">
                        <a:alpha val="100000"/>
                      </a:srgbClr>
                    </a:gs>
                  </a:gsLst>
                  <a:lin ang="2700000"/>
                </a:gradFill>
                <a:prstDash val="solid"/>
                <a:round/>
              </a:ln>
            </p:spPr>
            <p:txBody>
              <a:bodyPr/>
              <a:lstStyle/>
              <a:p>
                <a:endParaRPr lang="es-CO"/>
              </a:p>
            </p:txBody>
          </p:sp>
          <p:sp>
            <p:nvSpPr>
              <p:cNvPr id="20" name="TextBox 14">
                <a:extLst>
                  <a:ext uri="{FF2B5EF4-FFF2-40B4-BE49-F238E27FC236}">
                    <a16:creationId xmlns:a16="http://schemas.microsoft.com/office/drawing/2014/main" id="{83226772-D3BB-EE0F-D26F-68E33F9B1BEB}"/>
                  </a:ext>
                </a:extLst>
              </p:cNvPr>
              <p:cNvSpPr txBox="1"/>
              <p:nvPr/>
            </p:nvSpPr>
            <p:spPr>
              <a:xfrm>
                <a:off x="0" y="-38100"/>
                <a:ext cx="582801" cy="266366"/>
              </a:xfrm>
              <a:prstGeom prst="rect">
                <a:avLst/>
              </a:prstGeom>
            </p:spPr>
            <p:txBody>
              <a:bodyPr lIns="50800" tIns="50800" rIns="50800" bIns="50800" rtlCol="0" anchor="ctr"/>
              <a:lstStyle/>
              <a:p>
                <a:pPr algn="ctr">
                  <a:lnSpc>
                    <a:spcPts val="2660"/>
                  </a:lnSpc>
                </a:pPr>
                <a:endParaRPr/>
              </a:p>
            </p:txBody>
          </p:sp>
        </p:grpSp>
        <p:sp>
          <p:nvSpPr>
            <p:cNvPr id="17" name="TextBox 15">
              <a:extLst>
                <a:ext uri="{FF2B5EF4-FFF2-40B4-BE49-F238E27FC236}">
                  <a16:creationId xmlns:a16="http://schemas.microsoft.com/office/drawing/2014/main" id="{6429F40B-FB25-53B5-8DEC-D320E77A48D8}"/>
                </a:ext>
              </a:extLst>
            </p:cNvPr>
            <p:cNvSpPr txBox="1"/>
            <p:nvPr/>
          </p:nvSpPr>
          <p:spPr>
            <a:xfrm>
              <a:off x="271593" y="554660"/>
              <a:ext cx="7868384" cy="2534132"/>
            </a:xfrm>
            <a:prstGeom prst="rect">
              <a:avLst/>
            </a:prstGeom>
          </p:spPr>
          <p:txBody>
            <a:bodyPr lIns="0" tIns="0" rIns="0" bIns="0" rtlCol="0" anchor="t">
              <a:spAutoFit/>
            </a:bodyPr>
            <a:lstStyle/>
            <a:p>
              <a:pPr algn="ctr">
                <a:lnSpc>
                  <a:spcPts val="4320"/>
                </a:lnSpc>
              </a:pPr>
              <a:r>
                <a:rPr lang="es-CO" sz="2400" noProof="0" dirty="0">
                  <a:solidFill>
                    <a:srgbClr val="1F1F1D"/>
                  </a:solidFill>
                  <a:latin typeface="Poppins 2"/>
                  <a:ea typeface="Poppins 2"/>
                  <a:cs typeface="Poppins 2"/>
                  <a:sym typeface="Poppins 2"/>
                </a:rPr>
                <a:t>Discusión</a:t>
              </a:r>
              <a:r>
                <a:rPr lang="en-US" sz="2400" dirty="0">
                  <a:solidFill>
                    <a:srgbClr val="1F1F1D"/>
                  </a:solidFill>
                  <a:latin typeface="Poppins 2"/>
                  <a:ea typeface="Poppins 2"/>
                  <a:cs typeface="Poppins 2"/>
                  <a:sym typeface="Poppins 2"/>
                </a:rPr>
                <a:t> :</a:t>
              </a:r>
            </a:p>
            <a:p>
              <a:pPr algn="ctr">
                <a:lnSpc>
                  <a:spcPts val="4320"/>
                </a:lnSpc>
              </a:pPr>
              <a:r>
                <a:rPr lang="es-ES" sz="2400" dirty="0">
                  <a:solidFill>
                    <a:srgbClr val="1F1F1D"/>
                  </a:solidFill>
                  <a:latin typeface="Poppins 2"/>
                  <a:ea typeface="Poppins 2"/>
                  <a:cs typeface="Poppins 2"/>
                  <a:sym typeface="Poppins 2"/>
                </a:rPr>
                <a:t>La brutal realidad del mercado laboral actual de la ingeniería de datos</a:t>
              </a:r>
              <a:endParaRPr lang="en-US" sz="2400" dirty="0">
                <a:solidFill>
                  <a:srgbClr val="1F1F1D"/>
                </a:solidFill>
                <a:latin typeface="Poppins 2"/>
                <a:ea typeface="Poppins 2"/>
                <a:cs typeface="Poppins 2"/>
                <a:sym typeface="Poppins 2"/>
              </a:endParaRPr>
            </a:p>
            <a:p>
              <a:pPr algn="ctr">
                <a:lnSpc>
                  <a:spcPts val="4320"/>
                </a:lnSpc>
              </a:pPr>
              <a:endParaRPr lang="en-US" sz="2400" u="sng" dirty="0">
                <a:solidFill>
                  <a:srgbClr val="1F1F1D"/>
                </a:solidFill>
                <a:latin typeface="Poppins 3"/>
                <a:ea typeface="Poppins 3"/>
                <a:cs typeface="Poppins 3"/>
                <a:sym typeface="Poppins 3"/>
                <a:hlinkClick r:id="rId4" tooltip="mailto:eduardo.tamayo@enyoi.co"/>
              </a:endParaRPr>
            </a:p>
          </p:txBody>
        </p:sp>
      </p:grpSp>
    </p:spTree>
    <p:extLst>
      <p:ext uri="{BB962C8B-B14F-4D97-AF65-F5344CB8AC3E}">
        <p14:creationId xmlns:p14="http://schemas.microsoft.com/office/powerpoint/2010/main" val="591727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EA206-EE14-8EBA-D771-A9EFD4E8180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99DF026-7BE1-8679-10C4-96DA6066301A}"/>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3"/>
            <a:stretch>
              <a:fillRect/>
            </a:stretch>
          </a:blipFill>
        </p:spPr>
        <p:txBody>
          <a:bodyPr/>
          <a:lstStyle/>
          <a:p>
            <a:endParaRPr lang="es-CO"/>
          </a:p>
        </p:txBody>
      </p:sp>
      <p:grpSp>
        <p:nvGrpSpPr>
          <p:cNvPr id="3" name="Group 3">
            <a:extLst>
              <a:ext uri="{FF2B5EF4-FFF2-40B4-BE49-F238E27FC236}">
                <a16:creationId xmlns:a16="http://schemas.microsoft.com/office/drawing/2014/main" id="{89C09270-0110-CDD0-D5B4-4BED80E4537C}"/>
              </a:ext>
            </a:extLst>
          </p:cNvPr>
          <p:cNvGrpSpPr/>
          <p:nvPr/>
        </p:nvGrpSpPr>
        <p:grpSpPr>
          <a:xfrm flipV="1">
            <a:off x="-762000" y="1516854"/>
            <a:ext cx="8458200" cy="45719"/>
            <a:chOff x="0" y="0"/>
            <a:chExt cx="1495010" cy="20069"/>
          </a:xfrm>
        </p:grpSpPr>
        <p:sp>
          <p:nvSpPr>
            <p:cNvPr id="4" name="Freeform 4">
              <a:extLst>
                <a:ext uri="{FF2B5EF4-FFF2-40B4-BE49-F238E27FC236}">
                  <a16:creationId xmlns:a16="http://schemas.microsoft.com/office/drawing/2014/main" id="{F0D7C90A-67DB-AB90-C886-A1D5695AB07A}"/>
                </a:ext>
              </a:extLst>
            </p:cNvPr>
            <p:cNvSpPr/>
            <p:nvPr/>
          </p:nvSpPr>
          <p:spPr>
            <a:xfrm>
              <a:off x="0" y="0"/>
              <a:ext cx="1495010" cy="20069"/>
            </a:xfrm>
            <a:custGeom>
              <a:avLst/>
              <a:gdLst/>
              <a:ahLst/>
              <a:cxnLst/>
              <a:rect l="l" t="t" r="r" b="b"/>
              <a:pathLst>
                <a:path w="1495010" h="20069">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5" name="TextBox 5">
              <a:extLst>
                <a:ext uri="{FF2B5EF4-FFF2-40B4-BE49-F238E27FC236}">
                  <a16:creationId xmlns:a16="http://schemas.microsoft.com/office/drawing/2014/main" id="{16B1081E-F246-061B-0B95-86C05F8DB497}"/>
                </a:ext>
              </a:extLst>
            </p:cNvPr>
            <p:cNvSpPr txBox="1"/>
            <p:nvPr/>
          </p:nvSpPr>
          <p:spPr>
            <a:xfrm>
              <a:off x="0" y="-38100"/>
              <a:ext cx="1495010" cy="58169"/>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78D42D3B-B826-D89E-2640-0D162C9AF07A}"/>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C98D7701-0DDD-8161-FB83-0C3A931CE861}"/>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45A27585-9E69-EE4A-E863-A975ADFADA5A}"/>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4294B2A6-FEED-121E-5B36-ABF871808495}"/>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07949030-5273-2BFC-0DDD-DDA8384C9D5A}"/>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18178CB4-4ECF-0B4F-3BD9-619DDADCC826}"/>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37FB535E-2BA4-6739-7C82-711B7DFAADD9}"/>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3EDF6E23-B780-647B-A7C3-A08C34AF42E1}"/>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69E2FE08-304A-5FCA-40E4-774624BC60E2}"/>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36" name="TextBox 36">
            <a:extLst>
              <a:ext uri="{FF2B5EF4-FFF2-40B4-BE49-F238E27FC236}">
                <a16:creationId xmlns:a16="http://schemas.microsoft.com/office/drawing/2014/main" id="{E3E26267-CD8D-3465-586E-DDDA339F1464}"/>
              </a:ext>
            </a:extLst>
          </p:cNvPr>
          <p:cNvSpPr txBox="1"/>
          <p:nvPr/>
        </p:nvSpPr>
        <p:spPr>
          <a:xfrm>
            <a:off x="0" y="800100"/>
            <a:ext cx="7239000" cy="1359090"/>
          </a:xfrm>
          <a:prstGeom prst="rect">
            <a:avLst/>
          </a:prstGeom>
        </p:spPr>
        <p:txBody>
          <a:bodyPr wrap="square" lIns="0" tIns="0" rIns="0" bIns="0" rtlCol="0" anchor="t">
            <a:spAutoFit/>
          </a:bodyPr>
          <a:lstStyle/>
          <a:p>
            <a:pPr algn="ctr">
              <a:lnSpc>
                <a:spcPts val="5040"/>
              </a:lnSpc>
            </a:pPr>
            <a:r>
              <a:rPr lang="es-CO" sz="4400" b="1" dirty="0">
                <a:latin typeface="Poppins 1 Bold" panose="020B0604020202020204" charset="0"/>
                <a:cs typeface="Poppins 1 Bold" panose="020B0604020202020204" charset="0"/>
              </a:rPr>
              <a:t>En equipos analizar:</a:t>
            </a:r>
            <a:r>
              <a:rPr lang="es-CO" sz="6600" dirty="0">
                <a:latin typeface="Poppins 1 Bold" panose="020B0604020202020204" charset="0"/>
                <a:cs typeface="Poppins 1 Bold" panose="020B0604020202020204" charset="0"/>
              </a:rPr>
              <a:t> </a:t>
            </a:r>
            <a:br>
              <a:rPr lang="es-CO" sz="6600" dirty="0">
                <a:latin typeface="Poppins 1 Bold" panose="020B0604020202020204" charset="0"/>
                <a:cs typeface="Poppins 1 Bold" panose="020B0604020202020204" charset="0"/>
              </a:rPr>
            </a:br>
            <a:r>
              <a:rPr lang="es-MX" sz="6600" noProof="0" dirty="0">
                <a:solidFill>
                  <a:srgbClr val="1F1F1D"/>
                </a:solidFill>
                <a:latin typeface="Poppins 1 Bold" panose="020B0604020202020204" charset="0"/>
                <a:ea typeface="Poppins 2"/>
                <a:cs typeface="Poppins 1 Bold" panose="020B0604020202020204" charset="0"/>
                <a:sym typeface="Poppins 2"/>
              </a:rPr>
              <a:t> </a:t>
            </a:r>
            <a:endParaRPr lang="es-CO" sz="6600" noProof="0" dirty="0">
              <a:solidFill>
                <a:srgbClr val="1F1F1D"/>
              </a:solidFill>
              <a:latin typeface="Poppins 1 Bold" panose="020B0604020202020204" charset="0"/>
              <a:ea typeface="Poppins 2"/>
              <a:cs typeface="Poppins 1 Bold" panose="020B0604020202020204" charset="0"/>
              <a:sym typeface="Poppins 2"/>
            </a:endParaRPr>
          </a:p>
        </p:txBody>
      </p:sp>
      <p:sp>
        <p:nvSpPr>
          <p:cNvPr id="16" name="CuadroTexto 15">
            <a:extLst>
              <a:ext uri="{FF2B5EF4-FFF2-40B4-BE49-F238E27FC236}">
                <a16:creationId xmlns:a16="http://schemas.microsoft.com/office/drawing/2014/main" id="{08D8C214-7F44-4038-FD83-A18E14C6A824}"/>
              </a:ext>
            </a:extLst>
          </p:cNvPr>
          <p:cNvSpPr txBox="1"/>
          <p:nvPr/>
        </p:nvSpPr>
        <p:spPr>
          <a:xfrm>
            <a:off x="2204739" y="2563715"/>
            <a:ext cx="13878522" cy="830997"/>
          </a:xfrm>
          <a:prstGeom prst="rect">
            <a:avLst/>
          </a:prstGeom>
          <a:noFill/>
        </p:spPr>
        <p:txBody>
          <a:bodyPr wrap="square">
            <a:spAutoFit/>
          </a:bodyPr>
          <a:lstStyle/>
          <a:p>
            <a:pPr lvl="0"/>
            <a:endParaRPr lang="es-CO" sz="2400" dirty="0">
              <a:latin typeface="Poppins" panose="00000500000000000000" pitchFamily="2" charset="0"/>
              <a:cs typeface="Poppins" panose="00000500000000000000" pitchFamily="2" charset="0"/>
            </a:endParaRPr>
          </a:p>
          <a:p>
            <a:endParaRPr lang="es-CO" sz="2400" dirty="0">
              <a:latin typeface="Poppins" panose="00000500000000000000" pitchFamily="2" charset="0"/>
              <a:cs typeface="Poppins" panose="00000500000000000000" pitchFamily="2" charset="0"/>
            </a:endParaRPr>
          </a:p>
        </p:txBody>
      </p:sp>
      <p:sp>
        <p:nvSpPr>
          <p:cNvPr id="19" name="CuadroTexto 18">
            <a:extLst>
              <a:ext uri="{FF2B5EF4-FFF2-40B4-BE49-F238E27FC236}">
                <a16:creationId xmlns:a16="http://schemas.microsoft.com/office/drawing/2014/main" id="{13AD9C2D-548B-D5EE-C839-2425508A9D24}"/>
              </a:ext>
            </a:extLst>
          </p:cNvPr>
          <p:cNvSpPr txBox="1"/>
          <p:nvPr/>
        </p:nvSpPr>
        <p:spPr>
          <a:xfrm>
            <a:off x="584797" y="2197290"/>
            <a:ext cx="7924800" cy="7386638"/>
          </a:xfrm>
          <a:prstGeom prst="rect">
            <a:avLst/>
          </a:prstGeom>
          <a:noFill/>
        </p:spPr>
        <p:txBody>
          <a:bodyPr wrap="square">
            <a:spAutoFit/>
          </a:bodyPr>
          <a:lstStyle/>
          <a:p>
            <a:r>
              <a:rPr lang="es-ES" sz="2400" b="1" dirty="0">
                <a:latin typeface="Poppins" panose="00000500000000000000" pitchFamily="2" charset="0"/>
                <a:cs typeface="Poppins" panose="00000500000000000000" pitchFamily="2" charset="0"/>
              </a:rPr>
              <a:t>Estados Unidos: Altos salarios, altos estándares, alto estrés</a:t>
            </a:r>
            <a:endParaRPr lang="es-ES" sz="2400" dirty="0">
              <a:latin typeface="Poppins" panose="00000500000000000000" pitchFamily="2" charset="0"/>
              <a:cs typeface="Poppins" panose="00000500000000000000" pitchFamily="2" charset="0"/>
            </a:endParaRPr>
          </a:p>
          <a:p>
            <a:r>
              <a:rPr lang="es-ES" sz="2400" dirty="0">
                <a:latin typeface="Poppins" panose="00000500000000000000" pitchFamily="2" charset="0"/>
                <a:cs typeface="Poppins" panose="00000500000000000000" pitchFamily="2" charset="0"/>
              </a:rPr>
              <a:t>Los roles en EE.UU. siguen bien remunerados; los senior pueden ganar más de USD 200 000. Sin embargo, para los recién graduados o quienes provienen de </a:t>
            </a:r>
            <a:r>
              <a:rPr lang="es-ES" sz="2400" dirty="0" err="1">
                <a:latin typeface="Poppins" panose="00000500000000000000" pitchFamily="2" charset="0"/>
                <a:cs typeface="Poppins" panose="00000500000000000000" pitchFamily="2" charset="0"/>
              </a:rPr>
              <a:t>bootcamps</a:t>
            </a:r>
            <a:r>
              <a:rPr lang="es-ES" sz="2400" dirty="0">
                <a:latin typeface="Poppins" panose="00000500000000000000" pitchFamily="2" charset="0"/>
                <a:cs typeface="Poppins" panose="00000500000000000000" pitchFamily="2" charset="0"/>
              </a:rPr>
              <a:t>:</a:t>
            </a:r>
          </a:p>
          <a:p>
            <a:endParaRPr lang="es-ES" sz="2400" dirty="0">
              <a:latin typeface="Poppins" panose="00000500000000000000" pitchFamily="2" charset="0"/>
              <a:cs typeface="Poppins" panose="00000500000000000000" pitchFamily="2" charset="0"/>
            </a:endParaRPr>
          </a:p>
          <a:p>
            <a:pPr marL="742950" lvl="1" indent="-285750">
              <a:buFont typeface="Arial" panose="020B0604020202020204" pitchFamily="34" charset="0"/>
              <a:buChar char="•"/>
            </a:pPr>
            <a:r>
              <a:rPr lang="es-ES" sz="2400" dirty="0">
                <a:latin typeface="Poppins" panose="00000500000000000000" pitchFamily="2" charset="0"/>
                <a:cs typeface="Poppins" panose="00000500000000000000" pitchFamily="2" charset="0"/>
              </a:rPr>
              <a:t>Las vacantes para “junior data </a:t>
            </a:r>
            <a:r>
              <a:rPr lang="es-ES" sz="2400" dirty="0" err="1">
                <a:latin typeface="Poppins" panose="00000500000000000000" pitchFamily="2" charset="0"/>
                <a:cs typeface="Poppins" panose="00000500000000000000" pitchFamily="2" charset="0"/>
              </a:rPr>
              <a:t>engineer</a:t>
            </a:r>
            <a:r>
              <a:rPr lang="es-ES" sz="2400" dirty="0">
                <a:latin typeface="Poppins" panose="00000500000000000000" pitchFamily="2" charset="0"/>
                <a:cs typeface="Poppins" panose="00000500000000000000" pitchFamily="2" charset="0"/>
              </a:rPr>
              <a:t>” son raras. Las empresas prefieren profesionales listos para “enchufar y usar” en lugar de formar desde cero. </a:t>
            </a:r>
          </a:p>
          <a:p>
            <a:pPr marL="742950" lvl="1" indent="-285750">
              <a:buFont typeface="Arial" panose="020B0604020202020204" pitchFamily="34" charset="0"/>
              <a:buChar char="•"/>
            </a:pPr>
            <a:endParaRPr lang="es-ES" sz="2400" dirty="0">
              <a:latin typeface="Poppins" panose="00000500000000000000" pitchFamily="2" charset="0"/>
              <a:cs typeface="Poppins" panose="00000500000000000000" pitchFamily="2" charset="0"/>
            </a:endParaRPr>
          </a:p>
          <a:p>
            <a:pPr marL="742950" lvl="1" indent="-285750">
              <a:buFont typeface="Arial" panose="020B0604020202020204" pitchFamily="34" charset="0"/>
              <a:buChar char="•"/>
            </a:pPr>
            <a:r>
              <a:rPr lang="es-ES" sz="2400" dirty="0">
                <a:latin typeface="Poppins" panose="00000500000000000000" pitchFamily="2" charset="0"/>
                <a:cs typeface="Poppins" panose="00000500000000000000" pitchFamily="2" charset="0"/>
              </a:rPr>
              <a:t>Procesos de selección largos: aplicar a decenas de ofertas, pocas respuestas, casos de “ghosting”.</a:t>
            </a:r>
          </a:p>
          <a:p>
            <a:pPr marL="742950" lvl="1" indent="-285750">
              <a:buFont typeface="Arial" panose="020B0604020202020204" pitchFamily="34" charset="0"/>
              <a:buChar char="•"/>
            </a:pPr>
            <a:endParaRPr lang="es-ES" sz="2400" dirty="0">
              <a:latin typeface="Poppins" panose="00000500000000000000" pitchFamily="2" charset="0"/>
              <a:cs typeface="Poppins" panose="00000500000000000000" pitchFamily="2" charset="0"/>
            </a:endParaRPr>
          </a:p>
          <a:p>
            <a:pPr marL="742950" lvl="1" indent="-285750">
              <a:buFont typeface="Arial" panose="020B0604020202020204" pitchFamily="34" charset="0"/>
              <a:buChar char="•"/>
            </a:pPr>
            <a:r>
              <a:rPr lang="es-ES" sz="2400" dirty="0">
                <a:latin typeface="Poppins" panose="00000500000000000000" pitchFamily="2" charset="0"/>
                <a:cs typeface="Poppins" panose="00000500000000000000" pitchFamily="2" charset="0"/>
              </a:rPr>
              <a:t>La IA está automatizando partes de ETL y limpieza de datos, reduciendo algunos roles tradicionales de ingeniería de datos. </a:t>
            </a:r>
          </a:p>
          <a:p>
            <a:pPr lvl="1"/>
            <a:endParaRPr lang="es-ES" dirty="0"/>
          </a:p>
        </p:txBody>
      </p:sp>
      <p:sp>
        <p:nvSpPr>
          <p:cNvPr id="21" name="CuadroTexto 20">
            <a:extLst>
              <a:ext uri="{FF2B5EF4-FFF2-40B4-BE49-F238E27FC236}">
                <a16:creationId xmlns:a16="http://schemas.microsoft.com/office/drawing/2014/main" id="{AE791BEC-14DD-76BD-74E1-AFB5B2DF2382}"/>
              </a:ext>
            </a:extLst>
          </p:cNvPr>
          <p:cNvSpPr txBox="1"/>
          <p:nvPr/>
        </p:nvSpPr>
        <p:spPr>
          <a:xfrm>
            <a:off x="9047162" y="2070347"/>
            <a:ext cx="8744424" cy="7478970"/>
          </a:xfrm>
          <a:prstGeom prst="rect">
            <a:avLst/>
          </a:prstGeom>
          <a:noFill/>
        </p:spPr>
        <p:txBody>
          <a:bodyPr wrap="square">
            <a:spAutoFit/>
          </a:bodyPr>
          <a:lstStyle/>
          <a:p>
            <a:r>
              <a:rPr lang="es-ES" sz="2400" b="1" dirty="0">
                <a:latin typeface="Poppins" panose="00000500000000000000" pitchFamily="2" charset="0"/>
                <a:cs typeface="Poppins" panose="00000500000000000000" pitchFamily="2" charset="0"/>
              </a:rPr>
              <a:t>Europa: Aulas llenas, mercado saturado</a:t>
            </a:r>
            <a:endParaRPr lang="es-ES" sz="2400" dirty="0">
              <a:latin typeface="Poppins" panose="00000500000000000000" pitchFamily="2" charset="0"/>
              <a:cs typeface="Poppins" panose="00000500000000000000" pitchFamily="2" charset="0"/>
            </a:endParaRPr>
          </a:p>
          <a:p>
            <a:r>
              <a:rPr lang="es-ES" sz="2400" dirty="0">
                <a:latin typeface="Poppins" panose="00000500000000000000" pitchFamily="2" charset="0"/>
                <a:cs typeface="Poppins" panose="00000500000000000000" pitchFamily="2" charset="0"/>
              </a:rPr>
              <a:t>En ciudades como Londres, Frankfurt, </a:t>
            </a:r>
            <a:r>
              <a:rPr lang="es-ES" sz="2400" dirty="0" err="1">
                <a:latin typeface="Poppins" panose="00000500000000000000" pitchFamily="2" charset="0"/>
                <a:cs typeface="Poppins" panose="00000500000000000000" pitchFamily="2" charset="0"/>
              </a:rPr>
              <a:t>Amsterdam</a:t>
            </a:r>
            <a:r>
              <a:rPr lang="es-ES" sz="2400" dirty="0">
                <a:latin typeface="Poppins" panose="00000500000000000000" pitchFamily="2" charset="0"/>
                <a:cs typeface="Poppins" panose="00000500000000000000" pitchFamily="2" charset="0"/>
              </a:rPr>
              <a:t> y París hay demanda estable por ingenieros de datos en sectores como banca, logística, seguros y manufactura Las condiciones: salarios de ~€70 000 a €110 000 para niveles medios. Sin embargo:</a:t>
            </a:r>
          </a:p>
          <a:p>
            <a:endParaRPr lang="es-ES" sz="2400" dirty="0">
              <a:latin typeface="Poppins" panose="00000500000000000000" pitchFamily="2" charset="0"/>
              <a:cs typeface="Poppins" panose="00000500000000000000" pitchFamily="2" charset="0"/>
            </a:endParaRPr>
          </a:p>
          <a:p>
            <a:pPr marL="742950" lvl="1" indent="-285750">
              <a:buFont typeface="Arial" panose="020B0604020202020204" pitchFamily="34" charset="0"/>
              <a:buChar char="•"/>
            </a:pPr>
            <a:r>
              <a:rPr lang="es-ES" sz="2400" dirty="0">
                <a:latin typeface="Poppins" panose="00000500000000000000" pitchFamily="2" charset="0"/>
                <a:cs typeface="Poppins" panose="00000500000000000000" pitchFamily="2" charset="0"/>
              </a:rPr>
              <a:t>Muchos candidatos formados en “datos” — la oferta de graduados es alta pero las vacantes no crecen al mismo ritmo. </a:t>
            </a:r>
          </a:p>
          <a:p>
            <a:pPr marL="742950" lvl="1" indent="-285750">
              <a:buFont typeface="Arial" panose="020B0604020202020204" pitchFamily="34" charset="0"/>
              <a:buChar char="•"/>
            </a:pPr>
            <a:r>
              <a:rPr lang="es-ES" sz="2400" dirty="0">
                <a:latin typeface="Poppins" panose="00000500000000000000" pitchFamily="2" charset="0"/>
                <a:cs typeface="Poppins" panose="00000500000000000000" pitchFamily="2" charset="0"/>
              </a:rPr>
              <a:t>A menudo se requieren conocimientos profundos en regulaciones y cumplimiento (por ejemplo, GDPR) para roles de datos, lo cual hace que muchos sean descartados si no tienen ese dominio.</a:t>
            </a:r>
          </a:p>
          <a:p>
            <a:pPr marL="742950" lvl="1" indent="-285750">
              <a:buFont typeface="Arial" panose="020B0604020202020204" pitchFamily="34" charset="0"/>
              <a:buChar char="•"/>
            </a:pPr>
            <a:r>
              <a:rPr lang="es-ES" sz="2400" dirty="0">
                <a:latin typeface="Poppins" panose="00000500000000000000" pitchFamily="2" charset="0"/>
                <a:cs typeface="Poppins" panose="00000500000000000000" pitchFamily="2" charset="0"/>
              </a:rPr>
              <a:t>La flexibilidad remota ha disminuido respecto al pico de la pandemia: muchas empresas exigen trabajo presencial en ciudades costosas, reduciendo las oportunidades para quienes viven fuera de esos núcleos. </a:t>
            </a:r>
          </a:p>
        </p:txBody>
      </p:sp>
      <p:sp>
        <p:nvSpPr>
          <p:cNvPr id="26" name="CuadroTexto 25">
            <a:extLst>
              <a:ext uri="{FF2B5EF4-FFF2-40B4-BE49-F238E27FC236}">
                <a16:creationId xmlns:a16="http://schemas.microsoft.com/office/drawing/2014/main" id="{A677DC15-2DC0-47B2-8B4E-246B8F1D9E82}"/>
              </a:ext>
            </a:extLst>
          </p:cNvPr>
          <p:cNvSpPr txBox="1"/>
          <p:nvPr/>
        </p:nvSpPr>
        <p:spPr>
          <a:xfrm>
            <a:off x="648609" y="9650195"/>
            <a:ext cx="9560560" cy="400110"/>
          </a:xfrm>
          <a:prstGeom prst="rect">
            <a:avLst/>
          </a:prstGeom>
          <a:noFill/>
        </p:spPr>
        <p:txBody>
          <a:bodyPr wrap="square">
            <a:spAutoFit/>
          </a:bodyPr>
          <a:lstStyle/>
          <a:p>
            <a:r>
              <a:rPr lang="es-CO" sz="2000" dirty="0"/>
              <a:t>https://dev.to/grayhat/the-brutal-reality-of-the-current-data-engineering-job-market-156d</a:t>
            </a:r>
          </a:p>
        </p:txBody>
      </p:sp>
    </p:spTree>
    <p:extLst>
      <p:ext uri="{BB962C8B-B14F-4D97-AF65-F5344CB8AC3E}">
        <p14:creationId xmlns:p14="http://schemas.microsoft.com/office/powerpoint/2010/main" val="907213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BB01E-F29B-EE3E-C1F2-630FE959DE0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28F9B42-55DC-964F-783F-18633F011415}"/>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E135CCBF-C95B-4E88-5602-E78F2020C208}"/>
              </a:ext>
            </a:extLst>
          </p:cNvPr>
          <p:cNvGrpSpPr/>
          <p:nvPr/>
        </p:nvGrpSpPr>
        <p:grpSpPr>
          <a:xfrm flipV="1">
            <a:off x="-762000" y="1516854"/>
            <a:ext cx="8458200" cy="45719"/>
            <a:chOff x="0" y="0"/>
            <a:chExt cx="1495010" cy="20069"/>
          </a:xfrm>
        </p:grpSpPr>
        <p:sp>
          <p:nvSpPr>
            <p:cNvPr id="4" name="Freeform 4">
              <a:extLst>
                <a:ext uri="{FF2B5EF4-FFF2-40B4-BE49-F238E27FC236}">
                  <a16:creationId xmlns:a16="http://schemas.microsoft.com/office/drawing/2014/main" id="{7081E289-F1A1-6530-8A79-1897960FD1E8}"/>
                </a:ext>
              </a:extLst>
            </p:cNvPr>
            <p:cNvSpPr/>
            <p:nvPr/>
          </p:nvSpPr>
          <p:spPr>
            <a:xfrm>
              <a:off x="0" y="0"/>
              <a:ext cx="1495010" cy="20069"/>
            </a:xfrm>
            <a:custGeom>
              <a:avLst/>
              <a:gdLst/>
              <a:ahLst/>
              <a:cxnLst/>
              <a:rect l="l" t="t" r="r" b="b"/>
              <a:pathLst>
                <a:path w="1495010" h="20069">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5" name="TextBox 5">
              <a:extLst>
                <a:ext uri="{FF2B5EF4-FFF2-40B4-BE49-F238E27FC236}">
                  <a16:creationId xmlns:a16="http://schemas.microsoft.com/office/drawing/2014/main" id="{F7B5213B-6610-11AE-37E8-D79DE7B4EE5C}"/>
                </a:ext>
              </a:extLst>
            </p:cNvPr>
            <p:cNvSpPr txBox="1"/>
            <p:nvPr/>
          </p:nvSpPr>
          <p:spPr>
            <a:xfrm>
              <a:off x="0" y="-38100"/>
              <a:ext cx="1495010" cy="58169"/>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8D433C9F-67FF-B49A-88EE-1F0123919F4D}"/>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D2111ED2-6637-3744-2CE6-B5239C4B84AF}"/>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01843ED9-5B02-1D94-996C-8AB7C000B04D}"/>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DE64C349-DC6F-8A62-1729-B22C595170EA}"/>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F392BC33-9577-1FEF-D7A6-35FCB5F978D2}"/>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B20A8748-B1D8-C4D6-E40B-624B27417711}"/>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03FAAB65-029E-52C3-F1CB-0ADE31477B39}"/>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BCC6672B-F39B-B47F-6739-6C61F78BA88F}"/>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39F3109B-EE76-9E94-157F-BE8ADA97B735}"/>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36" name="TextBox 36">
            <a:extLst>
              <a:ext uri="{FF2B5EF4-FFF2-40B4-BE49-F238E27FC236}">
                <a16:creationId xmlns:a16="http://schemas.microsoft.com/office/drawing/2014/main" id="{4C2F8469-F23C-C3FE-3AF5-A0045DA6DFBB}"/>
              </a:ext>
            </a:extLst>
          </p:cNvPr>
          <p:cNvSpPr txBox="1"/>
          <p:nvPr/>
        </p:nvSpPr>
        <p:spPr>
          <a:xfrm>
            <a:off x="0" y="800100"/>
            <a:ext cx="7239000" cy="1359090"/>
          </a:xfrm>
          <a:prstGeom prst="rect">
            <a:avLst/>
          </a:prstGeom>
        </p:spPr>
        <p:txBody>
          <a:bodyPr wrap="square" lIns="0" tIns="0" rIns="0" bIns="0" rtlCol="0" anchor="t">
            <a:spAutoFit/>
          </a:bodyPr>
          <a:lstStyle/>
          <a:p>
            <a:pPr algn="ctr">
              <a:lnSpc>
                <a:spcPts val="5040"/>
              </a:lnSpc>
            </a:pPr>
            <a:r>
              <a:rPr lang="es-CO" sz="4400" b="1" dirty="0">
                <a:latin typeface="Poppins 1 Bold" panose="020B0604020202020204" charset="0"/>
                <a:cs typeface="Poppins 1 Bold" panose="020B0604020202020204" charset="0"/>
              </a:rPr>
              <a:t>En equipos analizar:</a:t>
            </a:r>
            <a:r>
              <a:rPr lang="es-CO" sz="6600" dirty="0">
                <a:latin typeface="Poppins 1 Bold" panose="020B0604020202020204" charset="0"/>
                <a:cs typeface="Poppins 1 Bold" panose="020B0604020202020204" charset="0"/>
              </a:rPr>
              <a:t> </a:t>
            </a:r>
            <a:br>
              <a:rPr lang="es-CO" sz="6600" dirty="0">
                <a:latin typeface="Poppins 1 Bold" panose="020B0604020202020204" charset="0"/>
                <a:cs typeface="Poppins 1 Bold" panose="020B0604020202020204" charset="0"/>
              </a:rPr>
            </a:br>
            <a:r>
              <a:rPr lang="es-MX" sz="6600" noProof="0" dirty="0">
                <a:solidFill>
                  <a:srgbClr val="1F1F1D"/>
                </a:solidFill>
                <a:latin typeface="Poppins 1 Bold" panose="020B0604020202020204" charset="0"/>
                <a:ea typeface="Poppins 2"/>
                <a:cs typeface="Poppins 1 Bold" panose="020B0604020202020204" charset="0"/>
                <a:sym typeface="Poppins 2"/>
              </a:rPr>
              <a:t> </a:t>
            </a:r>
            <a:endParaRPr lang="es-CO" sz="6600" noProof="0" dirty="0">
              <a:solidFill>
                <a:srgbClr val="1F1F1D"/>
              </a:solidFill>
              <a:latin typeface="Poppins 1 Bold" panose="020B0604020202020204" charset="0"/>
              <a:ea typeface="Poppins 2"/>
              <a:cs typeface="Poppins 1 Bold" panose="020B0604020202020204" charset="0"/>
              <a:sym typeface="Poppins 2"/>
            </a:endParaRPr>
          </a:p>
        </p:txBody>
      </p:sp>
      <p:sp>
        <p:nvSpPr>
          <p:cNvPr id="16" name="CuadroTexto 15">
            <a:extLst>
              <a:ext uri="{FF2B5EF4-FFF2-40B4-BE49-F238E27FC236}">
                <a16:creationId xmlns:a16="http://schemas.microsoft.com/office/drawing/2014/main" id="{E0FDB985-CEC8-FCD8-323F-2FADFE0FDB05}"/>
              </a:ext>
            </a:extLst>
          </p:cNvPr>
          <p:cNvSpPr txBox="1"/>
          <p:nvPr/>
        </p:nvSpPr>
        <p:spPr>
          <a:xfrm>
            <a:off x="2204739" y="2563715"/>
            <a:ext cx="13878522" cy="830997"/>
          </a:xfrm>
          <a:prstGeom prst="rect">
            <a:avLst/>
          </a:prstGeom>
          <a:noFill/>
        </p:spPr>
        <p:txBody>
          <a:bodyPr wrap="square">
            <a:spAutoFit/>
          </a:bodyPr>
          <a:lstStyle/>
          <a:p>
            <a:pPr lvl="0"/>
            <a:endParaRPr lang="es-CO" sz="2400" dirty="0">
              <a:latin typeface="Poppins" panose="00000500000000000000" pitchFamily="2" charset="0"/>
              <a:cs typeface="Poppins" panose="00000500000000000000" pitchFamily="2" charset="0"/>
            </a:endParaRPr>
          </a:p>
          <a:p>
            <a:endParaRPr lang="es-CO" sz="2400" dirty="0">
              <a:latin typeface="Poppins" panose="00000500000000000000" pitchFamily="2" charset="0"/>
              <a:cs typeface="Poppins" panose="00000500000000000000" pitchFamily="2" charset="0"/>
            </a:endParaRPr>
          </a:p>
        </p:txBody>
      </p:sp>
      <p:sp>
        <p:nvSpPr>
          <p:cNvPr id="19" name="CuadroTexto 18">
            <a:extLst>
              <a:ext uri="{FF2B5EF4-FFF2-40B4-BE49-F238E27FC236}">
                <a16:creationId xmlns:a16="http://schemas.microsoft.com/office/drawing/2014/main" id="{85C16F92-BFC2-A365-1329-F157E79B5C70}"/>
              </a:ext>
            </a:extLst>
          </p:cNvPr>
          <p:cNvSpPr txBox="1"/>
          <p:nvPr/>
        </p:nvSpPr>
        <p:spPr>
          <a:xfrm>
            <a:off x="1447800" y="1790700"/>
            <a:ext cx="14020800" cy="8371523"/>
          </a:xfrm>
          <a:prstGeom prst="rect">
            <a:avLst/>
          </a:prstGeom>
          <a:noFill/>
        </p:spPr>
        <p:txBody>
          <a:bodyPr wrap="square">
            <a:spAutoFit/>
          </a:bodyPr>
          <a:lstStyle/>
          <a:p>
            <a:r>
              <a:rPr lang="es-ES" sz="2000" b="1" dirty="0">
                <a:latin typeface="Poppins" panose="00000500000000000000" pitchFamily="2" charset="0"/>
                <a:cs typeface="Poppins" panose="00000500000000000000" pitchFamily="2" charset="0"/>
              </a:rPr>
              <a:t>Actividad: Análisis crítico del mercado laboral en ingeniería de datos en Latinoamérica</a:t>
            </a:r>
          </a:p>
          <a:p>
            <a:endParaRPr lang="es-ES" sz="2000" b="1" dirty="0">
              <a:latin typeface="Poppins" panose="00000500000000000000" pitchFamily="2" charset="0"/>
              <a:cs typeface="Poppins" panose="00000500000000000000" pitchFamily="2" charset="0"/>
            </a:endParaRPr>
          </a:p>
          <a:p>
            <a:r>
              <a:rPr lang="es-ES" sz="2000" b="1" dirty="0">
                <a:latin typeface="Poppins" panose="00000500000000000000" pitchFamily="2" charset="0"/>
                <a:cs typeface="Poppins" panose="00000500000000000000" pitchFamily="2" charset="0"/>
              </a:rPr>
              <a:t>Instrucciones:</a:t>
            </a:r>
          </a:p>
          <a:p>
            <a:r>
              <a:rPr lang="es-ES" sz="2000" b="1" dirty="0">
                <a:latin typeface="Poppins" panose="00000500000000000000" pitchFamily="2" charset="0"/>
                <a:cs typeface="Poppins" panose="00000500000000000000" pitchFamily="2" charset="0"/>
              </a:rPr>
              <a:t>10 minutos para la discusión con el equipo específico</a:t>
            </a:r>
          </a:p>
          <a:p>
            <a:br>
              <a:rPr lang="es-ES" sz="2000" dirty="0">
                <a:latin typeface="Poppins" panose="00000500000000000000" pitchFamily="2" charset="0"/>
                <a:cs typeface="Poppins" panose="00000500000000000000" pitchFamily="2" charset="0"/>
              </a:rPr>
            </a:br>
            <a:r>
              <a:rPr lang="es-ES" sz="2000" dirty="0">
                <a:latin typeface="Poppins" panose="00000500000000000000" pitchFamily="2" charset="0"/>
                <a:cs typeface="Poppins" panose="00000500000000000000" pitchFamily="2" charset="0"/>
              </a:rPr>
              <a:t>Después de leer las consideraciones del artículo, trabajen en equipo para reflexionar y analizar críticamente la situación actual del mercado laboral en el área de ingeniería de datos en Latinoamérica.</a:t>
            </a:r>
          </a:p>
          <a:p>
            <a:endParaRPr lang="es-ES" sz="2000" dirty="0">
              <a:latin typeface="Poppins" panose="00000500000000000000" pitchFamily="2" charset="0"/>
              <a:cs typeface="Poppins" panose="00000500000000000000" pitchFamily="2" charset="0"/>
            </a:endParaRPr>
          </a:p>
          <a:p>
            <a:r>
              <a:rPr lang="es-ES" sz="2000" b="1" dirty="0">
                <a:latin typeface="Poppins" panose="00000500000000000000" pitchFamily="2" charset="0"/>
                <a:cs typeface="Poppins" panose="00000500000000000000" pitchFamily="2" charset="0"/>
              </a:rPr>
              <a:t>1.  Discusión en equipo</a:t>
            </a:r>
          </a:p>
          <a:p>
            <a:r>
              <a:rPr lang="es-ES" sz="2000" dirty="0">
                <a:latin typeface="Poppins" panose="00000500000000000000" pitchFamily="2" charset="0"/>
                <a:cs typeface="Poppins" panose="00000500000000000000" pitchFamily="2" charset="0"/>
              </a:rPr>
              <a:t>Elaboren hipótesis sobre las causas y tendencias que podrían estar afectando el mercado laboral en ingeniería de datos en la región.</a:t>
            </a:r>
          </a:p>
          <a:p>
            <a:r>
              <a:rPr lang="es-ES" sz="2000" dirty="0">
                <a:latin typeface="Poppins" panose="00000500000000000000" pitchFamily="2" charset="0"/>
                <a:cs typeface="Poppins" panose="00000500000000000000" pitchFamily="2" charset="0"/>
              </a:rPr>
              <a:t>Identifiquen patrones comunes, oportunidades y posibles riesgos observados en el artículo o en su propia experiencia.</a:t>
            </a:r>
          </a:p>
          <a:p>
            <a:endParaRPr lang="es-ES" sz="2000" dirty="0">
              <a:latin typeface="Poppins" panose="00000500000000000000" pitchFamily="2" charset="0"/>
              <a:cs typeface="Poppins" panose="00000500000000000000" pitchFamily="2" charset="0"/>
            </a:endParaRPr>
          </a:p>
          <a:p>
            <a:r>
              <a:rPr lang="es-ES" sz="2000" b="1" dirty="0">
                <a:latin typeface="Poppins" panose="00000500000000000000" pitchFamily="2" charset="0"/>
                <a:cs typeface="Poppins" panose="00000500000000000000" pitchFamily="2" charset="0"/>
              </a:rPr>
              <a:t>2.  Conclusiones</a:t>
            </a:r>
          </a:p>
          <a:p>
            <a:r>
              <a:rPr lang="es-ES" sz="2000" dirty="0">
                <a:latin typeface="Poppins" panose="00000500000000000000" pitchFamily="2" charset="0"/>
                <a:cs typeface="Poppins" panose="00000500000000000000" pitchFamily="2" charset="0"/>
              </a:rPr>
              <a:t>Formulen conclusiones tanto </a:t>
            </a:r>
            <a:r>
              <a:rPr lang="es-ES" sz="2000" b="1" dirty="0">
                <a:latin typeface="Poppins" panose="00000500000000000000" pitchFamily="2" charset="0"/>
                <a:cs typeface="Poppins" panose="00000500000000000000" pitchFamily="2" charset="0"/>
              </a:rPr>
              <a:t>a nivel de equipo</a:t>
            </a:r>
            <a:r>
              <a:rPr lang="es-ES" sz="2000" dirty="0">
                <a:latin typeface="Poppins" panose="00000500000000000000" pitchFamily="2" charset="0"/>
                <a:cs typeface="Poppins" panose="00000500000000000000" pitchFamily="2" charset="0"/>
              </a:rPr>
              <a:t> como </a:t>
            </a:r>
            <a:r>
              <a:rPr lang="es-ES" sz="2000" b="1" dirty="0">
                <a:latin typeface="Poppins" panose="00000500000000000000" pitchFamily="2" charset="0"/>
                <a:cs typeface="Poppins" panose="00000500000000000000" pitchFamily="2" charset="0"/>
              </a:rPr>
              <a:t>individual</a:t>
            </a:r>
            <a:r>
              <a:rPr lang="es-ES" sz="2000" dirty="0">
                <a:latin typeface="Poppins" panose="00000500000000000000" pitchFamily="2" charset="0"/>
                <a:cs typeface="Poppins" panose="00000500000000000000" pitchFamily="2" charset="0"/>
              </a:rPr>
              <a:t> sobre el estado actual del mercado y sus perspectivas futuras.</a:t>
            </a:r>
          </a:p>
          <a:p>
            <a:r>
              <a:rPr lang="es-ES" sz="2000" dirty="0">
                <a:latin typeface="Poppins" panose="00000500000000000000" pitchFamily="2" charset="0"/>
                <a:cs typeface="Poppins" panose="00000500000000000000" pitchFamily="2" charset="0"/>
              </a:rPr>
              <a:t>Consideren aspectos como la demanda de talento, las brechas de habilidades y los retos de formación.</a:t>
            </a:r>
          </a:p>
          <a:p>
            <a:endParaRPr lang="es-ES" sz="2000" dirty="0">
              <a:latin typeface="Poppins" panose="00000500000000000000" pitchFamily="2" charset="0"/>
              <a:cs typeface="Poppins" panose="00000500000000000000" pitchFamily="2" charset="0"/>
            </a:endParaRPr>
          </a:p>
          <a:p>
            <a:r>
              <a:rPr lang="es-ES" sz="2000" b="1" dirty="0">
                <a:latin typeface="Poppins" panose="00000500000000000000" pitchFamily="2" charset="0"/>
                <a:cs typeface="Poppins" panose="00000500000000000000" pitchFamily="2" charset="0"/>
              </a:rPr>
              <a:t>3.  Identificación de retos y compromisos</a:t>
            </a:r>
          </a:p>
          <a:p>
            <a:r>
              <a:rPr lang="es-ES" sz="2000" dirty="0">
                <a:latin typeface="Poppins" panose="00000500000000000000" pitchFamily="2" charset="0"/>
                <a:cs typeface="Poppins" panose="00000500000000000000" pitchFamily="2" charset="0"/>
              </a:rPr>
              <a:t>Si surgen retos o problemáticas durante la discusión, respondan colectivamente, e indivisamente,  a las siguientes preguntas:</a:t>
            </a:r>
          </a:p>
          <a:p>
            <a:endParaRPr lang="es-ES" sz="2000" dirty="0">
              <a:latin typeface="Poppins" panose="00000500000000000000" pitchFamily="2" charset="0"/>
              <a:cs typeface="Poppins" panose="00000500000000000000" pitchFamily="2" charset="0"/>
            </a:endParaRPr>
          </a:p>
          <a:p>
            <a:r>
              <a:rPr lang="es-ES" sz="2000" dirty="0">
                <a:latin typeface="Poppins" panose="00000500000000000000" pitchFamily="2" charset="0"/>
                <a:cs typeface="Poppins" panose="00000500000000000000" pitchFamily="2" charset="0"/>
              </a:rPr>
              <a:t>¿Cómo deberíamos orientar nuestra formación para afrontarlos de manera efectiva?</a:t>
            </a:r>
          </a:p>
          <a:p>
            <a:r>
              <a:rPr lang="es-ES" sz="2000" dirty="0">
                <a:latin typeface="Poppins" panose="00000500000000000000" pitchFamily="2" charset="0"/>
                <a:cs typeface="Poppins" panose="00000500000000000000" pitchFamily="2" charset="0"/>
              </a:rPr>
              <a:t>¿Qué acciones puedo emprender de manera individual para fortalecer mis competencias?</a:t>
            </a:r>
          </a:p>
          <a:p>
            <a:r>
              <a:rPr lang="es-ES" sz="2000" dirty="0">
                <a:latin typeface="Poppins" panose="00000500000000000000" pitchFamily="2" charset="0"/>
                <a:cs typeface="Poppins" panose="00000500000000000000" pitchFamily="2" charset="0"/>
              </a:rPr>
              <a:t>¿En qué compromisos concretos podemos asumirnos como grupo para mejorar nuestro proceso formativo?</a:t>
            </a:r>
          </a:p>
          <a:p>
            <a:pPr lvl="1"/>
            <a:endParaRPr lang="es-ES" dirty="0"/>
          </a:p>
        </p:txBody>
      </p:sp>
    </p:spTree>
    <p:extLst>
      <p:ext uri="{BB962C8B-B14F-4D97-AF65-F5344CB8AC3E}">
        <p14:creationId xmlns:p14="http://schemas.microsoft.com/office/powerpoint/2010/main" val="18675234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58E2A-5DF3-EBE1-3355-437018916E1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4AC7ABC-31A2-8F5D-5955-902C79D648B4}"/>
              </a:ext>
            </a:extLst>
          </p:cNvPr>
          <p:cNvSpPr/>
          <p:nvPr/>
        </p:nvSpPr>
        <p:spPr>
          <a:xfrm>
            <a:off x="-437361" y="8801100"/>
            <a:ext cx="1656562" cy="1607056"/>
          </a:xfrm>
          <a:custGeom>
            <a:avLst/>
            <a:gdLst/>
            <a:ahLst/>
            <a:cxnLst/>
            <a:rect l="l" t="t" r="r" b="b"/>
            <a:pathLst>
              <a:path w="2052835" h="2064911">
                <a:moveTo>
                  <a:pt x="0" y="0"/>
                </a:moveTo>
                <a:lnTo>
                  <a:pt x="2052835" y="0"/>
                </a:lnTo>
                <a:lnTo>
                  <a:pt x="2052835" y="2064910"/>
                </a:lnTo>
                <a:lnTo>
                  <a:pt x="0" y="2064910"/>
                </a:lnTo>
                <a:lnTo>
                  <a:pt x="0" y="0"/>
                </a:lnTo>
                <a:close/>
              </a:path>
            </a:pathLst>
          </a:custGeom>
          <a:blipFill>
            <a:blip r:embed="rId2"/>
            <a:stretch>
              <a:fillRect l="-34848" t="-49459" r="-26429" b="-59444"/>
            </a:stretch>
          </a:blipFill>
        </p:spPr>
        <p:txBody>
          <a:bodyPr/>
          <a:lstStyle/>
          <a:p>
            <a:endParaRPr lang="es-CO"/>
          </a:p>
        </p:txBody>
      </p:sp>
      <p:sp>
        <p:nvSpPr>
          <p:cNvPr id="3" name="Freeform 3">
            <a:extLst>
              <a:ext uri="{FF2B5EF4-FFF2-40B4-BE49-F238E27FC236}">
                <a16:creationId xmlns:a16="http://schemas.microsoft.com/office/drawing/2014/main" id="{B48B017E-44E9-27DC-BFAD-B7E8FAEA5C43}"/>
              </a:ext>
            </a:extLst>
          </p:cNvPr>
          <p:cNvSpPr/>
          <p:nvPr/>
        </p:nvSpPr>
        <p:spPr>
          <a:xfrm rot="-10800000">
            <a:off x="16136495" y="-695866"/>
            <a:ext cx="1607799" cy="1648365"/>
          </a:xfrm>
          <a:custGeom>
            <a:avLst/>
            <a:gdLst/>
            <a:ahLst/>
            <a:cxnLst/>
            <a:rect l="l" t="t" r="r" b="b"/>
            <a:pathLst>
              <a:path w="1607799" h="1648365">
                <a:moveTo>
                  <a:pt x="0" y="0"/>
                </a:moveTo>
                <a:lnTo>
                  <a:pt x="1607799" y="0"/>
                </a:lnTo>
                <a:lnTo>
                  <a:pt x="1607799" y="1648364"/>
                </a:lnTo>
                <a:lnTo>
                  <a:pt x="0" y="1648364"/>
                </a:lnTo>
                <a:lnTo>
                  <a:pt x="0" y="0"/>
                </a:lnTo>
                <a:close/>
              </a:path>
            </a:pathLst>
          </a:custGeom>
          <a:blipFill>
            <a:blip r:embed="rId3"/>
            <a:stretch>
              <a:fillRect l="-36892" t="-49695" r="-28270" b="-60205"/>
            </a:stretch>
          </a:blipFill>
        </p:spPr>
        <p:txBody>
          <a:bodyPr/>
          <a:lstStyle/>
          <a:p>
            <a:endParaRPr lang="es-CO"/>
          </a:p>
        </p:txBody>
      </p:sp>
      <p:sp>
        <p:nvSpPr>
          <p:cNvPr id="9" name="Freeform 21">
            <a:extLst>
              <a:ext uri="{FF2B5EF4-FFF2-40B4-BE49-F238E27FC236}">
                <a16:creationId xmlns:a16="http://schemas.microsoft.com/office/drawing/2014/main" id="{291E46A1-2ACA-C353-9043-6F0B042D844F}"/>
              </a:ext>
            </a:extLst>
          </p:cNvPr>
          <p:cNvSpPr/>
          <p:nvPr/>
        </p:nvSpPr>
        <p:spPr>
          <a:xfrm>
            <a:off x="14954160" y="7813562"/>
            <a:ext cx="2743200" cy="2438400"/>
          </a:xfrm>
          <a:custGeom>
            <a:avLst/>
            <a:gdLst/>
            <a:ahLst/>
            <a:cxnLst/>
            <a:rect l="l" t="t" r="r" b="b"/>
            <a:pathLst>
              <a:path w="5397947" h="4972858">
                <a:moveTo>
                  <a:pt x="0" y="0"/>
                </a:moveTo>
                <a:lnTo>
                  <a:pt x="5397947" y="0"/>
                </a:lnTo>
                <a:lnTo>
                  <a:pt x="5397947" y="4972859"/>
                </a:lnTo>
                <a:lnTo>
                  <a:pt x="0" y="4972859"/>
                </a:lnTo>
                <a:lnTo>
                  <a:pt x="0" y="0"/>
                </a:lnTo>
                <a:close/>
              </a:path>
            </a:pathLst>
          </a:custGeom>
          <a:blipFill>
            <a:blip r:embed="rId4"/>
            <a:stretch>
              <a:fillRect/>
            </a:stretch>
          </a:blipFill>
        </p:spPr>
        <p:txBody>
          <a:bodyPr/>
          <a:lstStyle/>
          <a:p>
            <a:endParaRPr lang="es-CO"/>
          </a:p>
        </p:txBody>
      </p:sp>
      <p:graphicFrame>
        <p:nvGraphicFramePr>
          <p:cNvPr id="4" name="Diagrama 3">
            <a:extLst>
              <a:ext uri="{FF2B5EF4-FFF2-40B4-BE49-F238E27FC236}">
                <a16:creationId xmlns:a16="http://schemas.microsoft.com/office/drawing/2014/main" id="{3928AE3D-6371-92CF-E523-F719581D16DB}"/>
              </a:ext>
            </a:extLst>
          </p:cNvPr>
          <p:cNvGraphicFramePr/>
          <p:nvPr>
            <p:extLst>
              <p:ext uri="{D42A27DB-BD31-4B8C-83A1-F6EECF244321}">
                <p14:modId xmlns:p14="http://schemas.microsoft.com/office/powerpoint/2010/main" val="1597202253"/>
              </p:ext>
            </p:extLst>
          </p:nvPr>
        </p:nvGraphicFramePr>
        <p:xfrm>
          <a:off x="2628900" y="1181100"/>
          <a:ext cx="13030200" cy="7543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280206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CF1CD-4E38-4E26-1D42-317CD9F681C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F96C390-D8AB-7C8B-6B2A-8DAFCBCBF922}"/>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6" name="Group 6">
            <a:extLst>
              <a:ext uri="{FF2B5EF4-FFF2-40B4-BE49-F238E27FC236}">
                <a16:creationId xmlns:a16="http://schemas.microsoft.com/office/drawing/2014/main" id="{51218F8E-9131-9724-939C-A56BE3789610}"/>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993D0780-7333-ECD9-6E93-E1D079A86FA7}"/>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FD30E8E8-D1AF-D396-D19A-26B52BE19AA2}"/>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EFA3179A-C40A-3B4A-E555-5298EF213EF4}"/>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35B4457D-08B7-472F-0A05-2B43046E72CB}"/>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7AA586BA-B551-572D-7339-C948EAA02AAA}"/>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9F0BAA6B-2BFC-D21F-2A99-A66557087533}"/>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805F1EAF-16C1-88D5-1DF0-22CFE6D630D7}"/>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6C5B15E0-9CFF-0343-DB33-92FA9F73CC22}"/>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6" name="CuadroTexto 15">
            <a:extLst>
              <a:ext uri="{FF2B5EF4-FFF2-40B4-BE49-F238E27FC236}">
                <a16:creationId xmlns:a16="http://schemas.microsoft.com/office/drawing/2014/main" id="{9C4BB449-27D0-37CB-DD07-DF8F1AB2ABAD}"/>
              </a:ext>
            </a:extLst>
          </p:cNvPr>
          <p:cNvSpPr txBox="1"/>
          <p:nvPr/>
        </p:nvSpPr>
        <p:spPr>
          <a:xfrm>
            <a:off x="4114800" y="1485900"/>
            <a:ext cx="10563225" cy="1323439"/>
          </a:xfrm>
          <a:prstGeom prst="rect">
            <a:avLst/>
          </a:prstGeom>
          <a:noFill/>
        </p:spPr>
        <p:txBody>
          <a:bodyPr wrap="square">
            <a:spAutoFit/>
          </a:bodyPr>
          <a:lstStyle/>
          <a:p>
            <a:pPr algn="ctr"/>
            <a:r>
              <a:rPr lang="es-CO" sz="4000" noProof="0" dirty="0">
                <a:latin typeface="Poppins 1 Bold" panose="020B0604020202020204" charset="0"/>
                <a:ea typeface="Anton"/>
                <a:cs typeface="Poppins 1 Bold" panose="020B0604020202020204" charset="0"/>
                <a:sym typeface="Anton"/>
              </a:rPr>
              <a:t>¡Bienvenidos/as al curso de Ingeniería de datos!</a:t>
            </a:r>
            <a:endParaRPr lang="es-CO" sz="4000" noProof="0" dirty="0">
              <a:latin typeface="Poppins 1 Bold" panose="020B0604020202020204" charset="0"/>
              <a:cs typeface="Poppins 1 Bold" panose="020B0604020202020204" charset="0"/>
            </a:endParaRPr>
          </a:p>
        </p:txBody>
      </p:sp>
      <p:sp>
        <p:nvSpPr>
          <p:cNvPr id="15" name="Freeform 21">
            <a:extLst>
              <a:ext uri="{FF2B5EF4-FFF2-40B4-BE49-F238E27FC236}">
                <a16:creationId xmlns:a16="http://schemas.microsoft.com/office/drawing/2014/main" id="{6071FE2B-374E-5B93-6E69-49D569F92844}"/>
              </a:ext>
            </a:extLst>
          </p:cNvPr>
          <p:cNvSpPr/>
          <p:nvPr/>
        </p:nvSpPr>
        <p:spPr>
          <a:xfrm>
            <a:off x="547034" y="6667500"/>
            <a:ext cx="3796365" cy="3512711"/>
          </a:xfrm>
          <a:custGeom>
            <a:avLst/>
            <a:gdLst/>
            <a:ahLst/>
            <a:cxnLst/>
            <a:rect l="l" t="t" r="r" b="b"/>
            <a:pathLst>
              <a:path w="5397947" h="4972858">
                <a:moveTo>
                  <a:pt x="0" y="0"/>
                </a:moveTo>
                <a:lnTo>
                  <a:pt x="5397947" y="0"/>
                </a:lnTo>
                <a:lnTo>
                  <a:pt x="5397947" y="4972859"/>
                </a:lnTo>
                <a:lnTo>
                  <a:pt x="0" y="4972859"/>
                </a:lnTo>
                <a:lnTo>
                  <a:pt x="0" y="0"/>
                </a:lnTo>
                <a:close/>
              </a:path>
            </a:pathLst>
          </a:custGeom>
          <a:blipFill>
            <a:blip r:embed="rId5"/>
            <a:stretch>
              <a:fillRect/>
            </a:stretch>
          </a:blipFill>
        </p:spPr>
        <p:txBody>
          <a:bodyPr/>
          <a:lstStyle/>
          <a:p>
            <a:endParaRPr lang="es-CO"/>
          </a:p>
        </p:txBody>
      </p:sp>
      <p:pic>
        <p:nvPicPr>
          <p:cNvPr id="7170" name="Picture 2">
            <a:extLst>
              <a:ext uri="{FF2B5EF4-FFF2-40B4-BE49-F238E27FC236}">
                <a16:creationId xmlns:a16="http://schemas.microsoft.com/office/drawing/2014/main" id="{A9139DBD-355A-9B8A-E962-3F815328E5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0412" y="3924300"/>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68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EA3A9-42E6-6ACE-75A9-256213F106B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9510D6D-6432-1B72-5EB3-12DCB6A70790}"/>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D8EB7777-939D-49A4-024D-5E722AD76A09}"/>
              </a:ext>
            </a:extLst>
          </p:cNvPr>
          <p:cNvGrpSpPr/>
          <p:nvPr/>
        </p:nvGrpSpPr>
        <p:grpSpPr>
          <a:xfrm flipV="1">
            <a:off x="-762000" y="1516854"/>
            <a:ext cx="8458200" cy="45719"/>
            <a:chOff x="0" y="0"/>
            <a:chExt cx="1495010" cy="20069"/>
          </a:xfrm>
        </p:grpSpPr>
        <p:sp>
          <p:nvSpPr>
            <p:cNvPr id="4" name="Freeform 4">
              <a:extLst>
                <a:ext uri="{FF2B5EF4-FFF2-40B4-BE49-F238E27FC236}">
                  <a16:creationId xmlns:a16="http://schemas.microsoft.com/office/drawing/2014/main" id="{BF68A8D8-A049-11BC-8470-1EB5762C0F4C}"/>
                </a:ext>
              </a:extLst>
            </p:cNvPr>
            <p:cNvSpPr/>
            <p:nvPr/>
          </p:nvSpPr>
          <p:spPr>
            <a:xfrm>
              <a:off x="0" y="0"/>
              <a:ext cx="1495010" cy="20069"/>
            </a:xfrm>
            <a:custGeom>
              <a:avLst/>
              <a:gdLst/>
              <a:ahLst/>
              <a:cxnLst/>
              <a:rect l="l" t="t" r="r" b="b"/>
              <a:pathLst>
                <a:path w="1495010" h="20069">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5" name="TextBox 5">
              <a:extLst>
                <a:ext uri="{FF2B5EF4-FFF2-40B4-BE49-F238E27FC236}">
                  <a16:creationId xmlns:a16="http://schemas.microsoft.com/office/drawing/2014/main" id="{02167D8B-938F-BB85-3708-E5BD227491AA}"/>
                </a:ext>
              </a:extLst>
            </p:cNvPr>
            <p:cNvSpPr txBox="1"/>
            <p:nvPr/>
          </p:nvSpPr>
          <p:spPr>
            <a:xfrm>
              <a:off x="0" y="-38100"/>
              <a:ext cx="1495010" cy="58169"/>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E3BD72DA-FF28-14CC-1C9D-691BF1BD7E47}"/>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34E8BC91-105E-F458-00B9-0BD4AF888F60}"/>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0B22FEEF-A63E-11DA-492E-3C6C7FF46AE9}"/>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24640758-6041-61E2-147C-1D0EBE72115D}"/>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2EDF372E-F1B1-D065-CE71-5B11124F3707}"/>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F313D533-1FAC-8DF7-1008-B245339B3029}"/>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98D2840F-FA89-F4D0-D5AB-78CED1A2B469}"/>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3B946EA5-8CE0-B056-49B7-C2DF259E8675}"/>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0C6EAB0B-45CC-997E-18C1-3085C73D5AF1}"/>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36" name="TextBox 36">
            <a:extLst>
              <a:ext uri="{FF2B5EF4-FFF2-40B4-BE49-F238E27FC236}">
                <a16:creationId xmlns:a16="http://schemas.microsoft.com/office/drawing/2014/main" id="{6F04B966-61F1-0623-7C85-F54619FC9CA2}"/>
              </a:ext>
            </a:extLst>
          </p:cNvPr>
          <p:cNvSpPr txBox="1"/>
          <p:nvPr/>
        </p:nvSpPr>
        <p:spPr>
          <a:xfrm>
            <a:off x="228600" y="554432"/>
            <a:ext cx="12268200" cy="641201"/>
          </a:xfrm>
          <a:prstGeom prst="rect">
            <a:avLst/>
          </a:prstGeom>
        </p:spPr>
        <p:txBody>
          <a:bodyPr wrap="square" lIns="0" tIns="0" rIns="0" bIns="0" rtlCol="0" anchor="t">
            <a:spAutoFit/>
          </a:bodyPr>
          <a:lstStyle/>
          <a:p>
            <a:pPr algn="ctr">
              <a:lnSpc>
                <a:spcPts val="5040"/>
              </a:lnSpc>
            </a:pPr>
            <a:r>
              <a:rPr lang="es-MX" sz="4400" dirty="0">
                <a:solidFill>
                  <a:srgbClr val="1F1F1D"/>
                </a:solidFill>
                <a:latin typeface="Poppins 1 Bold" panose="020B0604020202020204" charset="0"/>
                <a:ea typeface="Poppins 2"/>
                <a:cs typeface="Poppins 1 Bold" panose="020B0604020202020204" charset="0"/>
                <a:sym typeface="Poppins 2"/>
              </a:rPr>
              <a:t>¿Como formarnos en ingeniería de datos?</a:t>
            </a:r>
            <a:endParaRPr lang="es-CO" sz="4400" dirty="0">
              <a:solidFill>
                <a:srgbClr val="1F1F1D"/>
              </a:solidFill>
              <a:latin typeface="Poppins 1 Bold" panose="020B0604020202020204" charset="0"/>
              <a:ea typeface="Poppins 2"/>
              <a:cs typeface="Poppins 1 Bold" panose="020B0604020202020204" charset="0"/>
              <a:sym typeface="Poppins 2"/>
            </a:endParaRPr>
          </a:p>
        </p:txBody>
      </p:sp>
      <p:sp>
        <p:nvSpPr>
          <p:cNvPr id="16" name="CuadroTexto 15">
            <a:extLst>
              <a:ext uri="{FF2B5EF4-FFF2-40B4-BE49-F238E27FC236}">
                <a16:creationId xmlns:a16="http://schemas.microsoft.com/office/drawing/2014/main" id="{B605E1F7-21B2-88F2-A78E-FFA437C5FA24}"/>
              </a:ext>
            </a:extLst>
          </p:cNvPr>
          <p:cNvSpPr txBox="1"/>
          <p:nvPr/>
        </p:nvSpPr>
        <p:spPr>
          <a:xfrm>
            <a:off x="2204739" y="2563715"/>
            <a:ext cx="13878522" cy="830997"/>
          </a:xfrm>
          <a:prstGeom prst="rect">
            <a:avLst/>
          </a:prstGeom>
          <a:noFill/>
        </p:spPr>
        <p:txBody>
          <a:bodyPr wrap="square">
            <a:spAutoFit/>
          </a:bodyPr>
          <a:lstStyle/>
          <a:p>
            <a:pPr lvl="0"/>
            <a:endParaRPr lang="es-CO" sz="2400" dirty="0">
              <a:latin typeface="Poppins" panose="00000500000000000000" pitchFamily="2" charset="0"/>
              <a:cs typeface="Poppins" panose="00000500000000000000" pitchFamily="2" charset="0"/>
            </a:endParaRPr>
          </a:p>
          <a:p>
            <a:endParaRPr lang="es-CO" sz="2400" dirty="0">
              <a:latin typeface="Poppins" panose="00000500000000000000" pitchFamily="2" charset="0"/>
              <a:cs typeface="Poppins" panose="00000500000000000000" pitchFamily="2" charset="0"/>
            </a:endParaRPr>
          </a:p>
        </p:txBody>
      </p:sp>
      <p:sp>
        <p:nvSpPr>
          <p:cNvPr id="19" name="CuadroTexto 18">
            <a:extLst>
              <a:ext uri="{FF2B5EF4-FFF2-40B4-BE49-F238E27FC236}">
                <a16:creationId xmlns:a16="http://schemas.microsoft.com/office/drawing/2014/main" id="{A0EF89ED-4B52-616A-FAEF-54F29353DD75}"/>
              </a:ext>
            </a:extLst>
          </p:cNvPr>
          <p:cNvSpPr txBox="1"/>
          <p:nvPr/>
        </p:nvSpPr>
        <p:spPr>
          <a:xfrm>
            <a:off x="1284583" y="3394712"/>
            <a:ext cx="14020800" cy="6524863"/>
          </a:xfrm>
          <a:prstGeom prst="rect">
            <a:avLst/>
          </a:prstGeom>
          <a:noFill/>
        </p:spPr>
        <p:txBody>
          <a:bodyPr wrap="square">
            <a:spAutoFit/>
          </a:bodyPr>
          <a:lstStyle/>
          <a:p>
            <a:r>
              <a:rPr lang="es-ES" sz="2000" dirty="0">
                <a:latin typeface="Poppins" panose="00000500000000000000" pitchFamily="2" charset="0"/>
                <a:cs typeface="Poppins" panose="00000500000000000000" pitchFamily="2" charset="0"/>
              </a:rPr>
              <a:t>La vieja fórmula («conoce SQL, Python y </a:t>
            </a:r>
            <a:r>
              <a:rPr lang="es-ES" sz="2000" dirty="0" err="1">
                <a:latin typeface="Poppins" panose="00000500000000000000" pitchFamily="2" charset="0"/>
                <a:cs typeface="Poppins" panose="00000500000000000000" pitchFamily="2" charset="0"/>
              </a:rPr>
              <a:t>Spark</a:t>
            </a:r>
            <a:r>
              <a:rPr lang="es-ES" sz="2000" dirty="0">
                <a:latin typeface="Poppins" panose="00000500000000000000" pitchFamily="2" charset="0"/>
                <a:cs typeface="Poppins" panose="00000500000000000000" pitchFamily="2" charset="0"/>
              </a:rPr>
              <a:t> y listo») ya no basta</a:t>
            </a:r>
          </a:p>
          <a:p>
            <a:endParaRPr lang="es-ES" sz="2000" dirty="0">
              <a:latin typeface="Poppins" panose="00000500000000000000" pitchFamily="2" charset="0"/>
              <a:cs typeface="Poppins" panose="00000500000000000000" pitchFamily="2" charset="0"/>
            </a:endParaRPr>
          </a:p>
          <a:p>
            <a:r>
              <a:rPr lang="es-ES" sz="2000" dirty="0">
                <a:latin typeface="Poppins" panose="00000500000000000000" pitchFamily="2" charset="0"/>
                <a:cs typeface="Poppins" panose="00000500000000000000" pitchFamily="2" charset="0"/>
              </a:rPr>
              <a:t>Estrategias recomendadas:</a:t>
            </a:r>
          </a:p>
          <a:p>
            <a:endParaRPr lang="es-ES" sz="2000" dirty="0">
              <a:latin typeface="Poppins" panose="00000500000000000000" pitchFamily="2" charset="0"/>
              <a:cs typeface="Poppins" panose="00000500000000000000" pitchFamily="2" charset="0"/>
            </a:endParaRPr>
          </a:p>
          <a:p>
            <a:pPr lvl="1"/>
            <a:r>
              <a:rPr lang="es-ES" sz="2000" dirty="0">
                <a:latin typeface="Poppins" panose="00000500000000000000" pitchFamily="2" charset="0"/>
                <a:cs typeface="Poppins" panose="00000500000000000000" pitchFamily="2" charset="0"/>
              </a:rPr>
              <a:t>Especialízate en lo que las empresas valoran: habilidades basadas en nube, pipelines en tiempo real, infraestructura de IA, gobernanza de datos.</a:t>
            </a:r>
          </a:p>
          <a:p>
            <a:pPr lvl="1"/>
            <a:endParaRPr lang="es-ES" sz="2000" dirty="0">
              <a:latin typeface="Poppins" panose="00000500000000000000" pitchFamily="2" charset="0"/>
              <a:cs typeface="Poppins" panose="00000500000000000000" pitchFamily="2" charset="0"/>
            </a:endParaRPr>
          </a:p>
          <a:p>
            <a:pPr lvl="1"/>
            <a:r>
              <a:rPr lang="es-ES" sz="2000" dirty="0">
                <a:latin typeface="Poppins" panose="00000500000000000000" pitchFamily="2" charset="0"/>
                <a:cs typeface="Poppins" panose="00000500000000000000" pitchFamily="2" charset="0"/>
              </a:rPr>
              <a:t>Muestra proyectos del mundo real: portafolio en GitHub, contribuciones a open-</a:t>
            </a:r>
            <a:r>
              <a:rPr lang="es-ES" sz="2000" dirty="0" err="1">
                <a:latin typeface="Poppins" panose="00000500000000000000" pitchFamily="2" charset="0"/>
                <a:cs typeface="Poppins" panose="00000500000000000000" pitchFamily="2" charset="0"/>
              </a:rPr>
              <a:t>source</a:t>
            </a:r>
            <a:r>
              <a:rPr lang="es-ES" sz="2000" dirty="0">
                <a:latin typeface="Poppins" panose="00000500000000000000" pitchFamily="2" charset="0"/>
                <a:cs typeface="Poppins" panose="00000500000000000000" pitchFamily="2" charset="0"/>
              </a:rPr>
              <a:t>, casos de estudio. Las empresas quieren prueba tangible, no solo palabras. </a:t>
            </a:r>
          </a:p>
          <a:p>
            <a:pPr lvl="1"/>
            <a:endParaRPr lang="es-ES" sz="2000" dirty="0">
              <a:latin typeface="Poppins" panose="00000500000000000000" pitchFamily="2" charset="0"/>
              <a:cs typeface="Poppins" panose="00000500000000000000" pitchFamily="2" charset="0"/>
            </a:endParaRPr>
          </a:p>
          <a:p>
            <a:pPr lvl="1"/>
            <a:r>
              <a:rPr lang="es-ES" sz="2000" dirty="0" err="1">
                <a:latin typeface="Poppins" panose="00000500000000000000" pitchFamily="2" charset="0"/>
                <a:cs typeface="Poppins" panose="00000500000000000000" pitchFamily="2" charset="0"/>
              </a:rPr>
              <a:t>Networking</a:t>
            </a:r>
            <a:r>
              <a:rPr lang="es-ES" sz="2000" dirty="0">
                <a:latin typeface="Poppins" panose="00000500000000000000" pitchFamily="2" charset="0"/>
                <a:cs typeface="Poppins" panose="00000500000000000000" pitchFamily="2" charset="0"/>
              </a:rPr>
              <a:t> intencionado: muchas vacantes nunca salen a bolsa. Participa en </a:t>
            </a:r>
            <a:r>
              <a:rPr lang="es-ES" sz="2000" dirty="0" err="1">
                <a:latin typeface="Poppins" panose="00000500000000000000" pitchFamily="2" charset="0"/>
                <a:cs typeface="Poppins" panose="00000500000000000000" pitchFamily="2" charset="0"/>
              </a:rPr>
              <a:t>meetups</a:t>
            </a:r>
            <a:r>
              <a:rPr lang="es-ES" sz="2000" dirty="0">
                <a:latin typeface="Poppins" panose="00000500000000000000" pitchFamily="2" charset="0"/>
                <a:cs typeface="Poppins" panose="00000500000000000000" pitchFamily="2" charset="0"/>
              </a:rPr>
              <a:t> locales, comunidades online, grupos en LinkedIn para descubrir oportunidades ocultas. </a:t>
            </a:r>
          </a:p>
          <a:p>
            <a:pPr lvl="1"/>
            <a:endParaRPr lang="es-ES" sz="2000" dirty="0">
              <a:latin typeface="Poppins" panose="00000500000000000000" pitchFamily="2" charset="0"/>
              <a:cs typeface="Poppins" panose="00000500000000000000" pitchFamily="2" charset="0"/>
            </a:endParaRPr>
          </a:p>
          <a:p>
            <a:pPr lvl="1"/>
            <a:r>
              <a:rPr lang="es-ES" sz="2000" dirty="0">
                <a:latin typeface="Poppins" panose="00000500000000000000" pitchFamily="2" charset="0"/>
                <a:cs typeface="Poppins" panose="00000500000000000000" pitchFamily="2" charset="0"/>
              </a:rPr>
              <a:t>Sé consciente de la región: si estás en África, considera roles híbridos, pon énfasis en cumplimiento/regulación; en EE.UU., fortalece habilidades en nube y IA. </a:t>
            </a:r>
          </a:p>
          <a:p>
            <a:pPr lvl="1"/>
            <a:endParaRPr lang="es-ES" sz="2000" dirty="0">
              <a:latin typeface="Poppins" panose="00000500000000000000" pitchFamily="2" charset="0"/>
              <a:cs typeface="Poppins" panose="00000500000000000000" pitchFamily="2" charset="0"/>
            </a:endParaRPr>
          </a:p>
          <a:p>
            <a:pPr lvl="1"/>
            <a:r>
              <a:rPr lang="es-ES" sz="2000" dirty="0">
                <a:latin typeface="Poppins" panose="00000500000000000000" pitchFamily="2" charset="0"/>
                <a:cs typeface="Poppins" panose="00000500000000000000" pitchFamily="2" charset="0"/>
              </a:rPr>
              <a:t>Mantente resiliente: es fácil desanimarse tras decenas de rechazos. Pero la persistencia junto con buena estrategia marca diferencia. Mensaje final: La ingeniería de datos sigue siendo una gran carrera. Pero el sueño de trabajos fáciles y vacantes ilimitadas se ha ido. Hoy es un campo de batalla global donde solo los habilidosos, adaptables y resilientes prosperan.</a:t>
            </a:r>
          </a:p>
          <a:p>
            <a:pPr lvl="1"/>
            <a:endParaRPr lang="es-ES" dirty="0"/>
          </a:p>
        </p:txBody>
      </p:sp>
      <p:sp>
        <p:nvSpPr>
          <p:cNvPr id="15" name="TextBox 36">
            <a:extLst>
              <a:ext uri="{FF2B5EF4-FFF2-40B4-BE49-F238E27FC236}">
                <a16:creationId xmlns:a16="http://schemas.microsoft.com/office/drawing/2014/main" id="{BBD1D83A-737B-6E72-A673-4F532D065DF5}"/>
              </a:ext>
            </a:extLst>
          </p:cNvPr>
          <p:cNvSpPr txBox="1"/>
          <p:nvPr/>
        </p:nvSpPr>
        <p:spPr>
          <a:xfrm>
            <a:off x="457200" y="2382047"/>
            <a:ext cx="11430000" cy="641201"/>
          </a:xfrm>
          <a:prstGeom prst="rect">
            <a:avLst/>
          </a:prstGeom>
        </p:spPr>
        <p:txBody>
          <a:bodyPr wrap="square" lIns="0" tIns="0" rIns="0" bIns="0" rtlCol="0" anchor="t">
            <a:spAutoFit/>
          </a:bodyPr>
          <a:lstStyle/>
          <a:p>
            <a:pPr algn="ctr">
              <a:lnSpc>
                <a:spcPts val="5040"/>
              </a:lnSpc>
            </a:pPr>
            <a:r>
              <a:rPr lang="es-MX" sz="4400" dirty="0">
                <a:solidFill>
                  <a:srgbClr val="1F1F1D"/>
                </a:solidFill>
                <a:latin typeface="Poppins" panose="00000500000000000000" pitchFamily="2" charset="0"/>
                <a:ea typeface="Poppins 2"/>
                <a:cs typeface="Poppins" panose="00000500000000000000" pitchFamily="2" charset="0"/>
                <a:sym typeface="Poppins 2"/>
              </a:rPr>
              <a:t>Partamos del caso de estudio anterior …..</a:t>
            </a:r>
            <a:endParaRPr lang="es-CO" sz="4400" dirty="0">
              <a:solidFill>
                <a:srgbClr val="1F1F1D"/>
              </a:solidFill>
              <a:latin typeface="Poppins" panose="00000500000000000000" pitchFamily="2" charset="0"/>
              <a:ea typeface="Poppins 2"/>
              <a:cs typeface="Poppins" panose="00000500000000000000" pitchFamily="2" charset="0"/>
              <a:sym typeface="Poppins 2"/>
            </a:endParaRPr>
          </a:p>
        </p:txBody>
      </p:sp>
    </p:spTree>
    <p:extLst>
      <p:ext uri="{BB962C8B-B14F-4D97-AF65-F5344CB8AC3E}">
        <p14:creationId xmlns:p14="http://schemas.microsoft.com/office/powerpoint/2010/main" val="1274104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2841C-08B4-50A7-8309-695DF69F71F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ACF1FB2-F0E4-56CE-EA5C-BDD3B71FDC14}"/>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BE1A49D9-1C19-8305-83D4-142B2D06117C}"/>
              </a:ext>
            </a:extLst>
          </p:cNvPr>
          <p:cNvGrpSpPr/>
          <p:nvPr/>
        </p:nvGrpSpPr>
        <p:grpSpPr>
          <a:xfrm flipV="1">
            <a:off x="-762000" y="1516854"/>
            <a:ext cx="8458200" cy="45719"/>
            <a:chOff x="0" y="0"/>
            <a:chExt cx="1495010" cy="20069"/>
          </a:xfrm>
        </p:grpSpPr>
        <p:sp>
          <p:nvSpPr>
            <p:cNvPr id="4" name="Freeform 4">
              <a:extLst>
                <a:ext uri="{FF2B5EF4-FFF2-40B4-BE49-F238E27FC236}">
                  <a16:creationId xmlns:a16="http://schemas.microsoft.com/office/drawing/2014/main" id="{0B9BA175-67E5-0DB1-CE20-26A09B1EF92F}"/>
                </a:ext>
              </a:extLst>
            </p:cNvPr>
            <p:cNvSpPr/>
            <p:nvPr/>
          </p:nvSpPr>
          <p:spPr>
            <a:xfrm>
              <a:off x="0" y="0"/>
              <a:ext cx="1495010" cy="20069"/>
            </a:xfrm>
            <a:custGeom>
              <a:avLst/>
              <a:gdLst/>
              <a:ahLst/>
              <a:cxnLst/>
              <a:rect l="l" t="t" r="r" b="b"/>
              <a:pathLst>
                <a:path w="1495010" h="20069">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5" name="TextBox 5">
              <a:extLst>
                <a:ext uri="{FF2B5EF4-FFF2-40B4-BE49-F238E27FC236}">
                  <a16:creationId xmlns:a16="http://schemas.microsoft.com/office/drawing/2014/main" id="{762CD369-0D3A-2381-7726-E4DF3BA1F0E1}"/>
                </a:ext>
              </a:extLst>
            </p:cNvPr>
            <p:cNvSpPr txBox="1"/>
            <p:nvPr/>
          </p:nvSpPr>
          <p:spPr>
            <a:xfrm>
              <a:off x="0" y="-38100"/>
              <a:ext cx="1495010" cy="58169"/>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92933949-7D69-4209-B020-22CCF2B36A99}"/>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BA06D465-7E93-B740-7A4C-768380CB91C3}"/>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08983EB1-CD13-EB47-F684-94E93032E7EC}"/>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51E0625C-0519-A7BD-4A07-612EFD27C4C0}"/>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A9B46F24-812D-411D-F934-5337C50235D4}"/>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A2C01B76-CF42-E202-23DC-31B0BE08707C}"/>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E1FE2115-B580-7C5A-098E-47E711DA0400}"/>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F575BA2F-01A2-1CCD-FCE5-8431B285C6EA}"/>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4554925B-B14C-972B-85B1-38BB50B467FA}"/>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36" name="TextBox 36">
            <a:extLst>
              <a:ext uri="{FF2B5EF4-FFF2-40B4-BE49-F238E27FC236}">
                <a16:creationId xmlns:a16="http://schemas.microsoft.com/office/drawing/2014/main" id="{2EFD4B7D-F60F-7C61-EEA7-F90166870A54}"/>
              </a:ext>
            </a:extLst>
          </p:cNvPr>
          <p:cNvSpPr txBox="1"/>
          <p:nvPr/>
        </p:nvSpPr>
        <p:spPr>
          <a:xfrm>
            <a:off x="-609600" y="589770"/>
            <a:ext cx="14782800" cy="641201"/>
          </a:xfrm>
          <a:prstGeom prst="rect">
            <a:avLst/>
          </a:prstGeom>
        </p:spPr>
        <p:txBody>
          <a:bodyPr wrap="square" lIns="0" tIns="0" rIns="0" bIns="0" rtlCol="0" anchor="t">
            <a:spAutoFit/>
          </a:bodyPr>
          <a:lstStyle/>
          <a:p>
            <a:pPr algn="ctr">
              <a:lnSpc>
                <a:spcPts val="5040"/>
              </a:lnSpc>
            </a:pPr>
            <a:r>
              <a:rPr lang="es-MX" sz="4400" dirty="0">
                <a:solidFill>
                  <a:srgbClr val="1F1F1D"/>
                </a:solidFill>
                <a:latin typeface="Poppins 1 Bold" panose="020B0604020202020204" charset="0"/>
                <a:ea typeface="Poppins 2"/>
                <a:cs typeface="Poppins 1 Bold" panose="020B0604020202020204" charset="0"/>
                <a:sym typeface="Poppins 2"/>
              </a:rPr>
              <a:t>¿Como formarnos en ingeniería de datos?</a:t>
            </a:r>
            <a:endParaRPr lang="es-CO" sz="4400" dirty="0">
              <a:solidFill>
                <a:srgbClr val="1F1F1D"/>
              </a:solidFill>
              <a:latin typeface="Poppins 1 Bold" panose="020B0604020202020204" charset="0"/>
              <a:ea typeface="Poppins 2"/>
              <a:cs typeface="Poppins 1 Bold" panose="020B0604020202020204" charset="0"/>
              <a:sym typeface="Poppins 2"/>
            </a:endParaRPr>
          </a:p>
        </p:txBody>
      </p:sp>
      <p:sp>
        <p:nvSpPr>
          <p:cNvPr id="16" name="CuadroTexto 15">
            <a:extLst>
              <a:ext uri="{FF2B5EF4-FFF2-40B4-BE49-F238E27FC236}">
                <a16:creationId xmlns:a16="http://schemas.microsoft.com/office/drawing/2014/main" id="{4FCB567D-FC5E-5853-0987-60E3C901EB3A}"/>
              </a:ext>
            </a:extLst>
          </p:cNvPr>
          <p:cNvSpPr txBox="1"/>
          <p:nvPr/>
        </p:nvSpPr>
        <p:spPr>
          <a:xfrm>
            <a:off x="2204739" y="2563715"/>
            <a:ext cx="13878522" cy="830997"/>
          </a:xfrm>
          <a:prstGeom prst="rect">
            <a:avLst/>
          </a:prstGeom>
          <a:noFill/>
        </p:spPr>
        <p:txBody>
          <a:bodyPr wrap="square">
            <a:spAutoFit/>
          </a:bodyPr>
          <a:lstStyle/>
          <a:p>
            <a:pPr lvl="0"/>
            <a:endParaRPr lang="es-CO" sz="2400" dirty="0">
              <a:latin typeface="Poppins" panose="00000500000000000000" pitchFamily="2" charset="0"/>
              <a:cs typeface="Poppins" panose="00000500000000000000" pitchFamily="2" charset="0"/>
            </a:endParaRPr>
          </a:p>
          <a:p>
            <a:endParaRPr lang="es-CO" sz="2400" dirty="0">
              <a:latin typeface="Poppins" panose="00000500000000000000" pitchFamily="2" charset="0"/>
              <a:cs typeface="Poppins" panose="00000500000000000000" pitchFamily="2" charset="0"/>
            </a:endParaRPr>
          </a:p>
        </p:txBody>
      </p:sp>
      <p:sp>
        <p:nvSpPr>
          <p:cNvPr id="15" name="TextBox 36">
            <a:extLst>
              <a:ext uri="{FF2B5EF4-FFF2-40B4-BE49-F238E27FC236}">
                <a16:creationId xmlns:a16="http://schemas.microsoft.com/office/drawing/2014/main" id="{155F2075-207A-2443-C2BB-8AC702835AC5}"/>
              </a:ext>
            </a:extLst>
          </p:cNvPr>
          <p:cNvSpPr txBox="1"/>
          <p:nvPr/>
        </p:nvSpPr>
        <p:spPr>
          <a:xfrm>
            <a:off x="381000" y="2061446"/>
            <a:ext cx="16230600" cy="1282402"/>
          </a:xfrm>
          <a:prstGeom prst="rect">
            <a:avLst/>
          </a:prstGeom>
        </p:spPr>
        <p:txBody>
          <a:bodyPr wrap="square" lIns="0" tIns="0" rIns="0" bIns="0" rtlCol="0" anchor="t">
            <a:spAutoFit/>
          </a:bodyPr>
          <a:lstStyle/>
          <a:p>
            <a:pPr algn="ctr">
              <a:lnSpc>
                <a:spcPts val="5040"/>
              </a:lnSpc>
            </a:pPr>
            <a:r>
              <a:rPr lang="es-MX" sz="4400" dirty="0">
                <a:solidFill>
                  <a:srgbClr val="1F1F1D"/>
                </a:solidFill>
                <a:latin typeface="Poppins" panose="00000500000000000000" pitchFamily="2" charset="0"/>
                <a:ea typeface="Poppins 2"/>
                <a:cs typeface="Poppins" panose="00000500000000000000" pitchFamily="2" charset="0"/>
                <a:sym typeface="Poppins 2"/>
              </a:rPr>
              <a:t>Si la vieja formula no basta ¿que hay que agregarle?</a:t>
            </a:r>
          </a:p>
          <a:p>
            <a:pPr algn="ctr">
              <a:lnSpc>
                <a:spcPts val="5040"/>
              </a:lnSpc>
            </a:pPr>
            <a:r>
              <a:rPr lang="es-MX" sz="4400" b="1" i="1" dirty="0">
                <a:solidFill>
                  <a:srgbClr val="1F1F1D"/>
                </a:solidFill>
                <a:latin typeface="Poppins" panose="00000500000000000000" pitchFamily="2" charset="0"/>
                <a:ea typeface="Poppins 2"/>
                <a:cs typeface="Poppins" panose="00000500000000000000" pitchFamily="2" charset="0"/>
                <a:sym typeface="Poppins 2"/>
              </a:rPr>
              <a:t>¡Complejidad!</a:t>
            </a:r>
            <a:endParaRPr lang="es-CO" sz="4400" b="1" i="1" dirty="0">
              <a:solidFill>
                <a:srgbClr val="1F1F1D"/>
              </a:solidFill>
              <a:latin typeface="Poppins" panose="00000500000000000000" pitchFamily="2" charset="0"/>
              <a:ea typeface="Poppins 2"/>
              <a:cs typeface="Poppins" panose="00000500000000000000" pitchFamily="2" charset="0"/>
              <a:sym typeface="Poppins 2"/>
            </a:endParaRPr>
          </a:p>
        </p:txBody>
      </p:sp>
      <p:grpSp>
        <p:nvGrpSpPr>
          <p:cNvPr id="22" name="Grupo 21">
            <a:extLst>
              <a:ext uri="{FF2B5EF4-FFF2-40B4-BE49-F238E27FC236}">
                <a16:creationId xmlns:a16="http://schemas.microsoft.com/office/drawing/2014/main" id="{C7DE6000-953F-DD55-64A6-0CB7A8770B06}"/>
              </a:ext>
            </a:extLst>
          </p:cNvPr>
          <p:cNvGrpSpPr/>
          <p:nvPr/>
        </p:nvGrpSpPr>
        <p:grpSpPr>
          <a:xfrm>
            <a:off x="4450637" y="3788946"/>
            <a:ext cx="8091326" cy="4191517"/>
            <a:chOff x="4114800" y="3533122"/>
            <a:chExt cx="9067800" cy="4886978"/>
          </a:xfrm>
        </p:grpSpPr>
        <p:pic>
          <p:nvPicPr>
            <p:cNvPr id="18" name="Imagen 17">
              <a:extLst>
                <a:ext uri="{FF2B5EF4-FFF2-40B4-BE49-F238E27FC236}">
                  <a16:creationId xmlns:a16="http://schemas.microsoft.com/office/drawing/2014/main" id="{E82DE618-C2C0-5F59-212F-A49D70BEAD42}"/>
                </a:ext>
              </a:extLst>
            </p:cNvPr>
            <p:cNvPicPr>
              <a:picLocks noChangeAspect="1"/>
            </p:cNvPicPr>
            <p:nvPr/>
          </p:nvPicPr>
          <p:blipFill>
            <a:blip r:embed="rId5"/>
            <a:srcRect l="1577" t="2433"/>
            <a:stretch>
              <a:fillRect/>
            </a:stretch>
          </p:blipFill>
          <p:spPr>
            <a:xfrm>
              <a:off x="4191000" y="3533122"/>
              <a:ext cx="8860386" cy="4396299"/>
            </a:xfrm>
            <a:prstGeom prst="rect">
              <a:avLst/>
            </a:prstGeom>
          </p:spPr>
        </p:pic>
        <p:sp>
          <p:nvSpPr>
            <p:cNvPr id="20" name="Rectángulo: esquinas redondeadas 19">
              <a:extLst>
                <a:ext uri="{FF2B5EF4-FFF2-40B4-BE49-F238E27FC236}">
                  <a16:creationId xmlns:a16="http://schemas.microsoft.com/office/drawing/2014/main" id="{0536895B-42B3-7BD4-D4C8-0670FDF84C61}"/>
                </a:ext>
              </a:extLst>
            </p:cNvPr>
            <p:cNvSpPr/>
            <p:nvPr/>
          </p:nvSpPr>
          <p:spPr>
            <a:xfrm>
              <a:off x="4114800" y="6667500"/>
              <a:ext cx="9067800" cy="1752600"/>
            </a:xfrm>
            <a:prstGeom prst="round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CO"/>
            </a:p>
          </p:txBody>
        </p:sp>
      </p:grpSp>
      <p:sp>
        <p:nvSpPr>
          <p:cNvPr id="21" name="CuadroTexto 20">
            <a:extLst>
              <a:ext uri="{FF2B5EF4-FFF2-40B4-BE49-F238E27FC236}">
                <a16:creationId xmlns:a16="http://schemas.microsoft.com/office/drawing/2014/main" id="{85648F1E-5E81-524C-ABA3-AD076B0A95B9}"/>
              </a:ext>
            </a:extLst>
          </p:cNvPr>
          <p:cNvSpPr txBox="1"/>
          <p:nvPr/>
        </p:nvSpPr>
        <p:spPr>
          <a:xfrm>
            <a:off x="3148330" y="8600345"/>
            <a:ext cx="11620500" cy="1200329"/>
          </a:xfrm>
          <a:prstGeom prst="rect">
            <a:avLst/>
          </a:prstGeom>
          <a:noFill/>
        </p:spPr>
        <p:txBody>
          <a:bodyPr wrap="square" rtlCol="0">
            <a:spAutoFit/>
          </a:bodyPr>
          <a:lstStyle/>
          <a:p>
            <a:r>
              <a:rPr lang="es-CO" dirty="0">
                <a:latin typeface="Poppins" panose="00000500000000000000" pitchFamily="2" charset="0"/>
                <a:cs typeface="Poppins" panose="00000500000000000000" pitchFamily="2" charset="0"/>
              </a:rPr>
              <a:t>Complejidad: </a:t>
            </a:r>
            <a:r>
              <a:rPr lang="es-ES" dirty="0">
                <a:latin typeface="Poppins" panose="00000500000000000000" pitchFamily="2" charset="0"/>
                <a:cs typeface="Poppins" panose="00000500000000000000" pitchFamily="2" charset="0"/>
              </a:rPr>
              <a:t>La </a:t>
            </a:r>
            <a:r>
              <a:rPr lang="es-ES" b="1" dirty="0">
                <a:latin typeface="Poppins" panose="00000500000000000000" pitchFamily="2" charset="0"/>
                <a:cs typeface="Poppins" panose="00000500000000000000" pitchFamily="2" charset="0"/>
              </a:rPr>
              <a:t>complejidad en sistemas</a:t>
            </a:r>
            <a:r>
              <a:rPr lang="es-ES" dirty="0">
                <a:latin typeface="Poppins" panose="00000500000000000000" pitchFamily="2" charset="0"/>
                <a:cs typeface="Poppins" panose="00000500000000000000" pitchFamily="2" charset="0"/>
              </a:rPr>
              <a:t> describe cuándo un conjunto de elementos que interactúan produce comportamientos difíciles de predecir a partir de las partes por separado. No es “complicación” (muchas piezas), sino </a:t>
            </a:r>
            <a:r>
              <a:rPr lang="es-ES" b="1" dirty="0">
                <a:latin typeface="Poppins" panose="00000500000000000000" pitchFamily="2" charset="0"/>
                <a:cs typeface="Poppins" panose="00000500000000000000" pitchFamily="2" charset="0"/>
              </a:rPr>
              <a:t>interacciones ricas y no lineales</a:t>
            </a:r>
            <a:r>
              <a:rPr lang="es-ES" dirty="0">
                <a:latin typeface="Poppins" panose="00000500000000000000" pitchFamily="2" charset="0"/>
                <a:cs typeface="Poppins" panose="00000500000000000000" pitchFamily="2" charset="0"/>
              </a:rPr>
              <a:t> que generan </a:t>
            </a:r>
            <a:r>
              <a:rPr lang="es-ES" i="1" dirty="0">
                <a:latin typeface="Poppins" panose="00000500000000000000" pitchFamily="2" charset="0"/>
                <a:cs typeface="Poppins" panose="00000500000000000000" pitchFamily="2" charset="0"/>
              </a:rPr>
              <a:t>propiedades emergentes</a:t>
            </a:r>
            <a:r>
              <a:rPr lang="es-ES" dirty="0">
                <a:latin typeface="Poppins" panose="00000500000000000000" pitchFamily="2" charset="0"/>
                <a:cs typeface="Poppins" panose="00000500000000000000" pitchFamily="2" charset="0"/>
              </a:rPr>
              <a:t>.</a:t>
            </a:r>
            <a:endParaRPr lang="es-CO" dirty="0">
              <a:latin typeface="Poppins" panose="00000500000000000000" pitchFamily="2" charset="0"/>
              <a:cs typeface="Poppins" panose="00000500000000000000" pitchFamily="2" charset="0"/>
            </a:endParaRPr>
          </a:p>
        </p:txBody>
      </p:sp>
      <p:sp>
        <p:nvSpPr>
          <p:cNvPr id="19" name="CuadroTexto 18">
            <a:extLst>
              <a:ext uri="{FF2B5EF4-FFF2-40B4-BE49-F238E27FC236}">
                <a16:creationId xmlns:a16="http://schemas.microsoft.com/office/drawing/2014/main" id="{B99B3949-415A-4F06-8281-EB55D52A1BAE}"/>
              </a:ext>
            </a:extLst>
          </p:cNvPr>
          <p:cNvSpPr txBox="1"/>
          <p:nvPr/>
        </p:nvSpPr>
        <p:spPr>
          <a:xfrm>
            <a:off x="13657017" y="4797199"/>
            <a:ext cx="3361583" cy="1200329"/>
          </a:xfrm>
          <a:prstGeom prst="rect">
            <a:avLst/>
          </a:prstGeom>
          <a:noFill/>
        </p:spPr>
        <p:txBody>
          <a:bodyPr wrap="square">
            <a:spAutoFit/>
          </a:bodyPr>
          <a:lstStyle/>
          <a:p>
            <a:r>
              <a:rPr lang="en-US" dirty="0"/>
              <a:t>Imagen </a:t>
            </a:r>
            <a:r>
              <a:rPr lang="en-US" dirty="0" err="1"/>
              <a:t>tomada</a:t>
            </a:r>
            <a:r>
              <a:rPr lang="en-US" dirty="0"/>
              <a:t> de:</a:t>
            </a:r>
          </a:p>
          <a:p>
            <a:r>
              <a:rPr lang="en-US" dirty="0"/>
              <a:t>Reis, J., &amp; Housley, M. (2022). </a:t>
            </a:r>
            <a:r>
              <a:rPr lang="en-US" i="1" dirty="0"/>
              <a:t>Fundamentals of Data Engineering</a:t>
            </a:r>
            <a:r>
              <a:rPr lang="en-US" dirty="0"/>
              <a:t>. O'Reilly Media, Inc</a:t>
            </a:r>
            <a:endParaRPr lang="es-CO" dirty="0"/>
          </a:p>
        </p:txBody>
      </p:sp>
    </p:spTree>
    <p:extLst>
      <p:ext uri="{BB962C8B-B14F-4D97-AF65-F5344CB8AC3E}">
        <p14:creationId xmlns:p14="http://schemas.microsoft.com/office/powerpoint/2010/main" val="1545197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27198-DBA3-3C3F-75CD-6D7FEFA47EB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429AE17-4725-962B-2EDC-9746A905E068}"/>
              </a:ext>
            </a:extLst>
          </p:cNvPr>
          <p:cNvSpPr/>
          <p:nvPr/>
        </p:nvSpPr>
        <p:spPr>
          <a:xfrm>
            <a:off x="-437361" y="8801100"/>
            <a:ext cx="1656562" cy="1607056"/>
          </a:xfrm>
          <a:custGeom>
            <a:avLst/>
            <a:gdLst/>
            <a:ahLst/>
            <a:cxnLst/>
            <a:rect l="l" t="t" r="r" b="b"/>
            <a:pathLst>
              <a:path w="2052835" h="2064911">
                <a:moveTo>
                  <a:pt x="0" y="0"/>
                </a:moveTo>
                <a:lnTo>
                  <a:pt x="2052835" y="0"/>
                </a:lnTo>
                <a:lnTo>
                  <a:pt x="2052835" y="2064910"/>
                </a:lnTo>
                <a:lnTo>
                  <a:pt x="0" y="2064910"/>
                </a:lnTo>
                <a:lnTo>
                  <a:pt x="0" y="0"/>
                </a:lnTo>
                <a:close/>
              </a:path>
            </a:pathLst>
          </a:custGeom>
          <a:blipFill>
            <a:blip r:embed="rId2"/>
            <a:stretch>
              <a:fillRect l="-34848" t="-49459" r="-26429" b="-59444"/>
            </a:stretch>
          </a:blipFill>
        </p:spPr>
        <p:txBody>
          <a:bodyPr/>
          <a:lstStyle/>
          <a:p>
            <a:endParaRPr lang="es-CO"/>
          </a:p>
        </p:txBody>
      </p:sp>
      <p:sp>
        <p:nvSpPr>
          <p:cNvPr id="3" name="Freeform 3">
            <a:extLst>
              <a:ext uri="{FF2B5EF4-FFF2-40B4-BE49-F238E27FC236}">
                <a16:creationId xmlns:a16="http://schemas.microsoft.com/office/drawing/2014/main" id="{1C6545F8-9572-4FBE-B00B-F97314194D1A}"/>
              </a:ext>
            </a:extLst>
          </p:cNvPr>
          <p:cNvSpPr/>
          <p:nvPr/>
        </p:nvSpPr>
        <p:spPr>
          <a:xfrm rot="-10800000">
            <a:off x="16136495" y="-695866"/>
            <a:ext cx="1607799" cy="1648365"/>
          </a:xfrm>
          <a:custGeom>
            <a:avLst/>
            <a:gdLst/>
            <a:ahLst/>
            <a:cxnLst/>
            <a:rect l="l" t="t" r="r" b="b"/>
            <a:pathLst>
              <a:path w="1607799" h="1648365">
                <a:moveTo>
                  <a:pt x="0" y="0"/>
                </a:moveTo>
                <a:lnTo>
                  <a:pt x="1607799" y="0"/>
                </a:lnTo>
                <a:lnTo>
                  <a:pt x="1607799" y="1648364"/>
                </a:lnTo>
                <a:lnTo>
                  <a:pt x="0" y="1648364"/>
                </a:lnTo>
                <a:lnTo>
                  <a:pt x="0" y="0"/>
                </a:lnTo>
                <a:close/>
              </a:path>
            </a:pathLst>
          </a:custGeom>
          <a:blipFill>
            <a:blip r:embed="rId3"/>
            <a:stretch>
              <a:fillRect l="-36892" t="-49695" r="-28270" b="-60205"/>
            </a:stretch>
          </a:blipFill>
        </p:spPr>
        <p:txBody>
          <a:bodyPr/>
          <a:lstStyle/>
          <a:p>
            <a:endParaRPr lang="es-CO"/>
          </a:p>
        </p:txBody>
      </p:sp>
      <p:sp>
        <p:nvSpPr>
          <p:cNvPr id="9" name="Freeform 21">
            <a:extLst>
              <a:ext uri="{FF2B5EF4-FFF2-40B4-BE49-F238E27FC236}">
                <a16:creationId xmlns:a16="http://schemas.microsoft.com/office/drawing/2014/main" id="{437D1F47-5AE8-0F81-F296-1BACF577671A}"/>
              </a:ext>
            </a:extLst>
          </p:cNvPr>
          <p:cNvSpPr/>
          <p:nvPr/>
        </p:nvSpPr>
        <p:spPr>
          <a:xfrm>
            <a:off x="14954160" y="7813562"/>
            <a:ext cx="2743200" cy="2438400"/>
          </a:xfrm>
          <a:custGeom>
            <a:avLst/>
            <a:gdLst/>
            <a:ahLst/>
            <a:cxnLst/>
            <a:rect l="l" t="t" r="r" b="b"/>
            <a:pathLst>
              <a:path w="5397947" h="4972858">
                <a:moveTo>
                  <a:pt x="0" y="0"/>
                </a:moveTo>
                <a:lnTo>
                  <a:pt x="5397947" y="0"/>
                </a:lnTo>
                <a:lnTo>
                  <a:pt x="5397947" y="4972859"/>
                </a:lnTo>
                <a:lnTo>
                  <a:pt x="0" y="4972859"/>
                </a:lnTo>
                <a:lnTo>
                  <a:pt x="0" y="0"/>
                </a:lnTo>
                <a:close/>
              </a:path>
            </a:pathLst>
          </a:custGeom>
          <a:blipFill>
            <a:blip r:embed="rId4"/>
            <a:stretch>
              <a:fillRect/>
            </a:stretch>
          </a:blipFill>
        </p:spPr>
        <p:txBody>
          <a:bodyPr/>
          <a:lstStyle/>
          <a:p>
            <a:endParaRPr lang="es-CO"/>
          </a:p>
        </p:txBody>
      </p:sp>
      <p:graphicFrame>
        <p:nvGraphicFramePr>
          <p:cNvPr id="4" name="Diagrama 3">
            <a:extLst>
              <a:ext uri="{FF2B5EF4-FFF2-40B4-BE49-F238E27FC236}">
                <a16:creationId xmlns:a16="http://schemas.microsoft.com/office/drawing/2014/main" id="{DA6C7E9E-C2B8-4A9F-2532-89D6C78C2312}"/>
              </a:ext>
            </a:extLst>
          </p:cNvPr>
          <p:cNvGraphicFramePr/>
          <p:nvPr>
            <p:extLst>
              <p:ext uri="{D42A27DB-BD31-4B8C-83A1-F6EECF244321}">
                <p14:modId xmlns:p14="http://schemas.microsoft.com/office/powerpoint/2010/main" val="3793167540"/>
              </p:ext>
            </p:extLst>
          </p:nvPr>
        </p:nvGraphicFramePr>
        <p:xfrm>
          <a:off x="2628900" y="1181100"/>
          <a:ext cx="13030200" cy="7543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838856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F59E0-5758-8620-34DF-B353051497F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BA0DDF0-7140-D345-31A2-09549130FD47}"/>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88AB375D-18C5-9D00-6AE2-26F1CA69AC03}"/>
              </a:ext>
            </a:extLst>
          </p:cNvPr>
          <p:cNvGrpSpPr/>
          <p:nvPr/>
        </p:nvGrpSpPr>
        <p:grpSpPr>
          <a:xfrm flipV="1">
            <a:off x="-152400" y="1573045"/>
            <a:ext cx="9906000" cy="45719"/>
            <a:chOff x="0" y="0"/>
            <a:chExt cx="1495010" cy="20069"/>
          </a:xfrm>
        </p:grpSpPr>
        <p:sp>
          <p:nvSpPr>
            <p:cNvPr id="4" name="Freeform 4">
              <a:extLst>
                <a:ext uri="{FF2B5EF4-FFF2-40B4-BE49-F238E27FC236}">
                  <a16:creationId xmlns:a16="http://schemas.microsoft.com/office/drawing/2014/main" id="{03B77F73-1D2C-F3DC-C318-D988DD8875F1}"/>
                </a:ext>
              </a:extLst>
            </p:cNvPr>
            <p:cNvSpPr/>
            <p:nvPr/>
          </p:nvSpPr>
          <p:spPr>
            <a:xfrm>
              <a:off x="0" y="0"/>
              <a:ext cx="1495010" cy="20069"/>
            </a:xfrm>
            <a:custGeom>
              <a:avLst/>
              <a:gdLst/>
              <a:ahLst/>
              <a:cxnLst/>
              <a:rect l="l" t="t" r="r" b="b"/>
              <a:pathLst>
                <a:path w="1495010" h="20069">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5" name="TextBox 5">
              <a:extLst>
                <a:ext uri="{FF2B5EF4-FFF2-40B4-BE49-F238E27FC236}">
                  <a16:creationId xmlns:a16="http://schemas.microsoft.com/office/drawing/2014/main" id="{D22D5F71-7188-FA61-C32E-A05880A29CDA}"/>
                </a:ext>
              </a:extLst>
            </p:cNvPr>
            <p:cNvSpPr txBox="1"/>
            <p:nvPr/>
          </p:nvSpPr>
          <p:spPr>
            <a:xfrm>
              <a:off x="0" y="-38100"/>
              <a:ext cx="1495010" cy="58169"/>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65689CAA-2874-390A-8B53-5E055C3CE49D}"/>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A335A32E-6038-3518-8C27-968108F3DBCD}"/>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7B02E210-72D3-1054-B374-89F2B68AF98F}"/>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FFD0AB07-E59F-C129-6F28-8C8AF198EAC3}"/>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9D5FE4A7-F020-C31F-DBAB-7EAC73578A20}"/>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04C35EDB-49F9-49B7-1F09-566DC3BED8AC}"/>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31BCD317-294D-6073-9500-E375659DAFA2}"/>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C19825F5-778E-A713-EC02-2D70E417D933}"/>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2ECCF976-ED2E-DEF8-FC05-4704AFE1FDCF}"/>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36" name="TextBox 36">
            <a:extLst>
              <a:ext uri="{FF2B5EF4-FFF2-40B4-BE49-F238E27FC236}">
                <a16:creationId xmlns:a16="http://schemas.microsoft.com/office/drawing/2014/main" id="{0381F0C5-28EF-65FE-3722-2BD0F98339FE}"/>
              </a:ext>
            </a:extLst>
          </p:cNvPr>
          <p:cNvSpPr txBox="1"/>
          <p:nvPr/>
        </p:nvSpPr>
        <p:spPr>
          <a:xfrm>
            <a:off x="457200" y="648382"/>
            <a:ext cx="9144000" cy="641201"/>
          </a:xfrm>
          <a:prstGeom prst="rect">
            <a:avLst/>
          </a:prstGeom>
        </p:spPr>
        <p:txBody>
          <a:bodyPr wrap="square" lIns="0" tIns="0" rIns="0" bIns="0" rtlCol="0" anchor="t">
            <a:spAutoFit/>
          </a:bodyPr>
          <a:lstStyle/>
          <a:p>
            <a:pPr algn="ctr">
              <a:lnSpc>
                <a:spcPts val="5040"/>
              </a:lnSpc>
            </a:pPr>
            <a:r>
              <a:rPr lang="es-MX" sz="4400" dirty="0">
                <a:solidFill>
                  <a:srgbClr val="1F1F1D"/>
                </a:solidFill>
                <a:latin typeface="Poppins 1 Bold" panose="020B0604020202020204" charset="0"/>
                <a:ea typeface="Poppins 2"/>
                <a:cs typeface="Poppins 1 Bold" panose="020B0604020202020204" charset="0"/>
                <a:sym typeface="Poppins 2"/>
              </a:rPr>
              <a:t>¿Qué es la ingeniería de datos?</a:t>
            </a:r>
            <a:endParaRPr lang="es-CO" sz="4400" dirty="0">
              <a:solidFill>
                <a:srgbClr val="1F1F1D"/>
              </a:solidFill>
              <a:latin typeface="Poppins 1 Bold" panose="020B0604020202020204" charset="0"/>
              <a:ea typeface="Poppins 2"/>
              <a:cs typeface="Poppins 1 Bold" panose="020B0604020202020204" charset="0"/>
              <a:sym typeface="Poppins 2"/>
            </a:endParaRPr>
          </a:p>
        </p:txBody>
      </p:sp>
      <p:graphicFrame>
        <p:nvGraphicFramePr>
          <p:cNvPr id="18" name="Diagrama 17">
            <a:extLst>
              <a:ext uri="{FF2B5EF4-FFF2-40B4-BE49-F238E27FC236}">
                <a16:creationId xmlns:a16="http://schemas.microsoft.com/office/drawing/2014/main" id="{494D83DA-DDFD-76D5-AA37-FCC7A5153DE4}"/>
              </a:ext>
            </a:extLst>
          </p:cNvPr>
          <p:cNvGraphicFramePr/>
          <p:nvPr/>
        </p:nvGraphicFramePr>
        <p:xfrm>
          <a:off x="11734800" y="2019300"/>
          <a:ext cx="5486400" cy="107385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7" name="CuadroTexto 16">
            <a:extLst>
              <a:ext uri="{FF2B5EF4-FFF2-40B4-BE49-F238E27FC236}">
                <a16:creationId xmlns:a16="http://schemas.microsoft.com/office/drawing/2014/main" id="{AFAC2A2C-CBDF-9DF1-C6D9-1688F07EDE86}"/>
              </a:ext>
            </a:extLst>
          </p:cNvPr>
          <p:cNvSpPr txBox="1"/>
          <p:nvPr/>
        </p:nvSpPr>
        <p:spPr>
          <a:xfrm>
            <a:off x="1823682" y="2556228"/>
            <a:ext cx="14417040" cy="3970318"/>
          </a:xfrm>
          <a:prstGeom prst="rect">
            <a:avLst/>
          </a:prstGeom>
          <a:noFill/>
        </p:spPr>
        <p:txBody>
          <a:bodyPr wrap="square">
            <a:spAutoFit/>
          </a:bodyPr>
          <a:lstStyle/>
          <a:p>
            <a:pPr algn="just"/>
            <a:r>
              <a:rPr lang="es-CO" sz="2800" i="1" dirty="0">
                <a:latin typeface="Poppins" panose="00000500000000000000" pitchFamily="2" charset="0"/>
                <a:cs typeface="Poppins" panose="00000500000000000000" pitchFamily="2" charset="0"/>
              </a:rPr>
              <a:t>La ingeniería de datos consiste en el desarrollo, la implementación y el mantenimiento de </a:t>
            </a:r>
            <a:r>
              <a:rPr lang="es-CO" sz="2800" b="1" i="1" dirty="0">
                <a:latin typeface="Poppins" panose="00000500000000000000" pitchFamily="2" charset="0"/>
                <a:cs typeface="Poppins" panose="00000500000000000000" pitchFamily="2" charset="0"/>
              </a:rPr>
              <a:t>sistemas y procesos que procesan datos</a:t>
            </a:r>
            <a:r>
              <a:rPr lang="es-CO" sz="2800" i="1" dirty="0">
                <a:latin typeface="Poppins" panose="00000500000000000000" pitchFamily="2" charset="0"/>
                <a:cs typeface="Poppins" panose="00000500000000000000" pitchFamily="2" charset="0"/>
              </a:rPr>
              <a:t> sin procesar y generan información </a:t>
            </a:r>
            <a:r>
              <a:rPr lang="es-CO" sz="2800" b="1" i="1" dirty="0">
                <a:latin typeface="Poppins" panose="00000500000000000000" pitchFamily="2" charset="0"/>
                <a:cs typeface="Poppins" panose="00000500000000000000" pitchFamily="2" charset="0"/>
              </a:rPr>
              <a:t>consistente y de alta calidad </a:t>
            </a:r>
            <a:r>
              <a:rPr lang="es-CO" sz="2800" i="1" dirty="0">
                <a:latin typeface="Poppins" panose="00000500000000000000" pitchFamily="2" charset="0"/>
                <a:cs typeface="Poppins" panose="00000500000000000000" pitchFamily="2" charset="0"/>
              </a:rPr>
              <a:t>que respalda casos de uso posteriores, como el análisis y el aprendizaje automático. La ingeniería de datos se sitúa en la intersección de la seguridad, la gestión de datos, </a:t>
            </a:r>
            <a:r>
              <a:rPr lang="es-CO" sz="2800" i="1" dirty="0" err="1">
                <a:latin typeface="Poppins" panose="00000500000000000000" pitchFamily="2" charset="0"/>
                <a:cs typeface="Poppins" panose="00000500000000000000" pitchFamily="2" charset="0"/>
              </a:rPr>
              <a:t>DataOps</a:t>
            </a:r>
            <a:r>
              <a:rPr lang="es-CO" sz="2800" i="1" dirty="0">
                <a:latin typeface="Poppins" panose="00000500000000000000" pitchFamily="2" charset="0"/>
                <a:cs typeface="Poppins" panose="00000500000000000000" pitchFamily="2" charset="0"/>
              </a:rPr>
              <a:t>, la arquitectura de datos, la orquestación y la ingeniería de software. Un ingeniero de datos gestiona el ciclo de vida completo de la ingeniería de datos, desde la obtención de datos de los sistemas fuente hasta su entrega para casos de uso como el análisis o el aprendizaje automático.</a:t>
            </a:r>
          </a:p>
        </p:txBody>
      </p:sp>
      <p:sp>
        <p:nvSpPr>
          <p:cNvPr id="19" name="CuadroTexto 18">
            <a:extLst>
              <a:ext uri="{FF2B5EF4-FFF2-40B4-BE49-F238E27FC236}">
                <a16:creationId xmlns:a16="http://schemas.microsoft.com/office/drawing/2014/main" id="{BBD608EF-8F79-88AE-6030-5CE5B5574A30}"/>
              </a:ext>
            </a:extLst>
          </p:cNvPr>
          <p:cNvSpPr txBox="1"/>
          <p:nvPr/>
        </p:nvSpPr>
        <p:spPr>
          <a:xfrm>
            <a:off x="3233382" y="7286095"/>
            <a:ext cx="11597640" cy="1200329"/>
          </a:xfrm>
          <a:prstGeom prst="rect">
            <a:avLst/>
          </a:prstGeom>
          <a:noFill/>
        </p:spPr>
        <p:txBody>
          <a:bodyPr wrap="square">
            <a:spAutoFit/>
          </a:bodyPr>
          <a:lstStyle/>
          <a:p>
            <a:pPr algn="ctr"/>
            <a:r>
              <a:rPr lang="es-CO" sz="3600" i="1" dirty="0">
                <a:solidFill>
                  <a:srgbClr val="C00000"/>
                </a:solidFill>
                <a:latin typeface="Poppins 1 Bold" panose="020B0604020202020204" charset="0"/>
                <a:cs typeface="Poppins 1 Bold" panose="020B0604020202020204" charset="0"/>
              </a:rPr>
              <a:t>La ingeniería de datos es de crear sistemas,  no solo de producir datos consumibles</a:t>
            </a:r>
          </a:p>
        </p:txBody>
      </p:sp>
    </p:spTree>
    <p:extLst>
      <p:ext uri="{BB962C8B-B14F-4D97-AF65-F5344CB8AC3E}">
        <p14:creationId xmlns:p14="http://schemas.microsoft.com/office/powerpoint/2010/main" val="2912080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132A6-849F-268A-0700-E4341E356E1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7A15200-3AD8-AEDB-5A68-8385CB1A35DC}"/>
              </a:ext>
            </a:extLst>
          </p:cNvPr>
          <p:cNvSpPr/>
          <p:nvPr/>
        </p:nvSpPr>
        <p:spPr>
          <a:xfrm>
            <a:off x="-437361" y="8801100"/>
            <a:ext cx="1656562" cy="1607056"/>
          </a:xfrm>
          <a:custGeom>
            <a:avLst/>
            <a:gdLst/>
            <a:ahLst/>
            <a:cxnLst/>
            <a:rect l="l" t="t" r="r" b="b"/>
            <a:pathLst>
              <a:path w="2052835" h="2064911">
                <a:moveTo>
                  <a:pt x="0" y="0"/>
                </a:moveTo>
                <a:lnTo>
                  <a:pt x="2052835" y="0"/>
                </a:lnTo>
                <a:lnTo>
                  <a:pt x="2052835" y="2064910"/>
                </a:lnTo>
                <a:lnTo>
                  <a:pt x="0" y="2064910"/>
                </a:lnTo>
                <a:lnTo>
                  <a:pt x="0" y="0"/>
                </a:lnTo>
                <a:close/>
              </a:path>
            </a:pathLst>
          </a:custGeom>
          <a:blipFill>
            <a:blip r:embed="rId3"/>
            <a:stretch>
              <a:fillRect l="-34848" t="-49459" r="-26429" b="-59444"/>
            </a:stretch>
          </a:blipFill>
        </p:spPr>
        <p:txBody>
          <a:bodyPr/>
          <a:lstStyle/>
          <a:p>
            <a:endParaRPr lang="es-CO"/>
          </a:p>
        </p:txBody>
      </p:sp>
      <p:sp>
        <p:nvSpPr>
          <p:cNvPr id="3" name="Freeform 3">
            <a:extLst>
              <a:ext uri="{FF2B5EF4-FFF2-40B4-BE49-F238E27FC236}">
                <a16:creationId xmlns:a16="http://schemas.microsoft.com/office/drawing/2014/main" id="{E6487579-4EE9-C7F5-EB26-52FD38C9092D}"/>
              </a:ext>
            </a:extLst>
          </p:cNvPr>
          <p:cNvSpPr/>
          <p:nvPr/>
        </p:nvSpPr>
        <p:spPr>
          <a:xfrm rot="-10800000">
            <a:off x="16136495" y="-695866"/>
            <a:ext cx="1607799" cy="1648365"/>
          </a:xfrm>
          <a:custGeom>
            <a:avLst/>
            <a:gdLst/>
            <a:ahLst/>
            <a:cxnLst/>
            <a:rect l="l" t="t" r="r" b="b"/>
            <a:pathLst>
              <a:path w="1607799" h="1648365">
                <a:moveTo>
                  <a:pt x="0" y="0"/>
                </a:moveTo>
                <a:lnTo>
                  <a:pt x="1607799" y="0"/>
                </a:lnTo>
                <a:lnTo>
                  <a:pt x="1607799" y="1648364"/>
                </a:lnTo>
                <a:lnTo>
                  <a:pt x="0" y="1648364"/>
                </a:lnTo>
                <a:lnTo>
                  <a:pt x="0" y="0"/>
                </a:lnTo>
                <a:close/>
              </a:path>
            </a:pathLst>
          </a:custGeom>
          <a:blipFill>
            <a:blip r:embed="rId4"/>
            <a:stretch>
              <a:fillRect l="-36892" t="-49695" r="-28270" b="-60205"/>
            </a:stretch>
          </a:blipFill>
        </p:spPr>
        <p:txBody>
          <a:bodyPr/>
          <a:lstStyle/>
          <a:p>
            <a:endParaRPr lang="es-CO"/>
          </a:p>
        </p:txBody>
      </p:sp>
      <p:sp>
        <p:nvSpPr>
          <p:cNvPr id="9" name="Freeform 21">
            <a:extLst>
              <a:ext uri="{FF2B5EF4-FFF2-40B4-BE49-F238E27FC236}">
                <a16:creationId xmlns:a16="http://schemas.microsoft.com/office/drawing/2014/main" id="{818AB105-5DFF-C7D8-B005-1C503D18E7F1}"/>
              </a:ext>
            </a:extLst>
          </p:cNvPr>
          <p:cNvSpPr/>
          <p:nvPr/>
        </p:nvSpPr>
        <p:spPr>
          <a:xfrm>
            <a:off x="14954160" y="7813562"/>
            <a:ext cx="2743200" cy="2438400"/>
          </a:xfrm>
          <a:custGeom>
            <a:avLst/>
            <a:gdLst/>
            <a:ahLst/>
            <a:cxnLst/>
            <a:rect l="l" t="t" r="r" b="b"/>
            <a:pathLst>
              <a:path w="5397947" h="4972858">
                <a:moveTo>
                  <a:pt x="0" y="0"/>
                </a:moveTo>
                <a:lnTo>
                  <a:pt x="5397947" y="0"/>
                </a:lnTo>
                <a:lnTo>
                  <a:pt x="5397947" y="4972859"/>
                </a:lnTo>
                <a:lnTo>
                  <a:pt x="0" y="4972859"/>
                </a:lnTo>
                <a:lnTo>
                  <a:pt x="0" y="0"/>
                </a:lnTo>
                <a:close/>
              </a:path>
            </a:pathLst>
          </a:custGeom>
          <a:blipFill>
            <a:blip r:embed="rId5"/>
            <a:stretch>
              <a:fillRect/>
            </a:stretch>
          </a:blipFill>
        </p:spPr>
        <p:txBody>
          <a:bodyPr/>
          <a:lstStyle/>
          <a:p>
            <a:endParaRPr lang="es-CO"/>
          </a:p>
        </p:txBody>
      </p:sp>
      <p:graphicFrame>
        <p:nvGraphicFramePr>
          <p:cNvPr id="4" name="Diagrama 3">
            <a:extLst>
              <a:ext uri="{FF2B5EF4-FFF2-40B4-BE49-F238E27FC236}">
                <a16:creationId xmlns:a16="http://schemas.microsoft.com/office/drawing/2014/main" id="{E6C59C86-2202-D971-CE1E-DA2F5A8328B1}"/>
              </a:ext>
            </a:extLst>
          </p:cNvPr>
          <p:cNvGraphicFramePr/>
          <p:nvPr>
            <p:extLst>
              <p:ext uri="{D42A27DB-BD31-4B8C-83A1-F6EECF244321}">
                <p14:modId xmlns:p14="http://schemas.microsoft.com/office/powerpoint/2010/main" val="4084836931"/>
              </p:ext>
            </p:extLst>
          </p:nvPr>
        </p:nvGraphicFramePr>
        <p:xfrm>
          <a:off x="2628900" y="1181100"/>
          <a:ext cx="13030200" cy="7543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5" name="CuadroTexto 4">
            <a:extLst>
              <a:ext uri="{FF2B5EF4-FFF2-40B4-BE49-F238E27FC236}">
                <a16:creationId xmlns:a16="http://schemas.microsoft.com/office/drawing/2014/main" id="{5E32A9A8-8442-70E2-F4F4-4020C695CDE3}"/>
              </a:ext>
            </a:extLst>
          </p:cNvPr>
          <p:cNvSpPr txBox="1"/>
          <p:nvPr/>
        </p:nvSpPr>
        <p:spPr>
          <a:xfrm>
            <a:off x="8305800" y="5963334"/>
            <a:ext cx="11597640" cy="646331"/>
          </a:xfrm>
          <a:prstGeom prst="rect">
            <a:avLst/>
          </a:prstGeom>
          <a:noFill/>
        </p:spPr>
        <p:txBody>
          <a:bodyPr wrap="square">
            <a:spAutoFit/>
          </a:bodyPr>
          <a:lstStyle/>
          <a:p>
            <a:pPr algn="ctr"/>
            <a:r>
              <a:rPr lang="es-CO" sz="3600" i="1" dirty="0">
                <a:solidFill>
                  <a:srgbClr val="C00000"/>
                </a:solidFill>
                <a:latin typeface="Poppins 1 Bold" panose="020B0604020202020204" charset="0"/>
                <a:cs typeface="Poppins 1 Bold" panose="020B0604020202020204" charset="0"/>
              </a:rPr>
              <a:t>¡La complejidad es hermosa!</a:t>
            </a:r>
          </a:p>
        </p:txBody>
      </p:sp>
    </p:spTree>
    <p:extLst>
      <p:ext uri="{BB962C8B-B14F-4D97-AF65-F5344CB8AC3E}">
        <p14:creationId xmlns:p14="http://schemas.microsoft.com/office/powerpoint/2010/main" val="571320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38A54-5F3E-9C67-3458-474D87CD2CA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DE05918-54BE-912B-AE2D-D154131A8CB0}"/>
              </a:ext>
            </a:extLst>
          </p:cNvPr>
          <p:cNvSpPr/>
          <p:nvPr/>
        </p:nvSpPr>
        <p:spPr>
          <a:xfrm>
            <a:off x="-437361" y="8801100"/>
            <a:ext cx="1656562" cy="1607056"/>
          </a:xfrm>
          <a:custGeom>
            <a:avLst/>
            <a:gdLst/>
            <a:ahLst/>
            <a:cxnLst/>
            <a:rect l="l" t="t" r="r" b="b"/>
            <a:pathLst>
              <a:path w="2052835" h="2064911">
                <a:moveTo>
                  <a:pt x="0" y="0"/>
                </a:moveTo>
                <a:lnTo>
                  <a:pt x="2052835" y="0"/>
                </a:lnTo>
                <a:lnTo>
                  <a:pt x="2052835" y="2064910"/>
                </a:lnTo>
                <a:lnTo>
                  <a:pt x="0" y="2064910"/>
                </a:lnTo>
                <a:lnTo>
                  <a:pt x="0" y="0"/>
                </a:lnTo>
                <a:close/>
              </a:path>
            </a:pathLst>
          </a:custGeom>
          <a:blipFill>
            <a:blip r:embed="rId3"/>
            <a:stretch>
              <a:fillRect l="-34848" t="-49459" r="-26429" b="-59444"/>
            </a:stretch>
          </a:blipFill>
        </p:spPr>
        <p:txBody>
          <a:bodyPr/>
          <a:lstStyle/>
          <a:p>
            <a:endParaRPr lang="es-CO"/>
          </a:p>
        </p:txBody>
      </p:sp>
      <p:sp>
        <p:nvSpPr>
          <p:cNvPr id="3" name="Freeform 3">
            <a:extLst>
              <a:ext uri="{FF2B5EF4-FFF2-40B4-BE49-F238E27FC236}">
                <a16:creationId xmlns:a16="http://schemas.microsoft.com/office/drawing/2014/main" id="{76F21F46-48D6-5763-3E07-7747384929D1}"/>
              </a:ext>
            </a:extLst>
          </p:cNvPr>
          <p:cNvSpPr/>
          <p:nvPr/>
        </p:nvSpPr>
        <p:spPr>
          <a:xfrm rot="-10800000">
            <a:off x="16136495" y="-695866"/>
            <a:ext cx="1607799" cy="1648365"/>
          </a:xfrm>
          <a:custGeom>
            <a:avLst/>
            <a:gdLst/>
            <a:ahLst/>
            <a:cxnLst/>
            <a:rect l="l" t="t" r="r" b="b"/>
            <a:pathLst>
              <a:path w="1607799" h="1648365">
                <a:moveTo>
                  <a:pt x="0" y="0"/>
                </a:moveTo>
                <a:lnTo>
                  <a:pt x="1607799" y="0"/>
                </a:lnTo>
                <a:lnTo>
                  <a:pt x="1607799" y="1648364"/>
                </a:lnTo>
                <a:lnTo>
                  <a:pt x="0" y="1648364"/>
                </a:lnTo>
                <a:lnTo>
                  <a:pt x="0" y="0"/>
                </a:lnTo>
                <a:close/>
              </a:path>
            </a:pathLst>
          </a:custGeom>
          <a:blipFill>
            <a:blip r:embed="rId4"/>
            <a:stretch>
              <a:fillRect l="-36892" t="-49695" r="-28270" b="-60205"/>
            </a:stretch>
          </a:blipFill>
        </p:spPr>
        <p:txBody>
          <a:bodyPr/>
          <a:lstStyle/>
          <a:p>
            <a:endParaRPr lang="es-CO"/>
          </a:p>
        </p:txBody>
      </p:sp>
      <p:sp>
        <p:nvSpPr>
          <p:cNvPr id="9" name="Freeform 21">
            <a:extLst>
              <a:ext uri="{FF2B5EF4-FFF2-40B4-BE49-F238E27FC236}">
                <a16:creationId xmlns:a16="http://schemas.microsoft.com/office/drawing/2014/main" id="{FBA19919-ADC0-37A8-A7E8-DBEB9D0936FE}"/>
              </a:ext>
            </a:extLst>
          </p:cNvPr>
          <p:cNvSpPr/>
          <p:nvPr/>
        </p:nvSpPr>
        <p:spPr>
          <a:xfrm>
            <a:off x="14954160" y="7813562"/>
            <a:ext cx="2743200" cy="2438400"/>
          </a:xfrm>
          <a:custGeom>
            <a:avLst/>
            <a:gdLst/>
            <a:ahLst/>
            <a:cxnLst/>
            <a:rect l="l" t="t" r="r" b="b"/>
            <a:pathLst>
              <a:path w="5397947" h="4972858">
                <a:moveTo>
                  <a:pt x="0" y="0"/>
                </a:moveTo>
                <a:lnTo>
                  <a:pt x="5397947" y="0"/>
                </a:lnTo>
                <a:lnTo>
                  <a:pt x="5397947" y="4972859"/>
                </a:lnTo>
                <a:lnTo>
                  <a:pt x="0" y="4972859"/>
                </a:lnTo>
                <a:lnTo>
                  <a:pt x="0" y="0"/>
                </a:lnTo>
                <a:close/>
              </a:path>
            </a:pathLst>
          </a:custGeom>
          <a:blipFill>
            <a:blip r:embed="rId5"/>
            <a:stretch>
              <a:fillRect/>
            </a:stretch>
          </a:blipFill>
        </p:spPr>
        <p:txBody>
          <a:bodyPr/>
          <a:lstStyle/>
          <a:p>
            <a:endParaRPr lang="es-CO"/>
          </a:p>
        </p:txBody>
      </p:sp>
      <p:graphicFrame>
        <p:nvGraphicFramePr>
          <p:cNvPr id="4" name="Diagrama 3">
            <a:extLst>
              <a:ext uri="{FF2B5EF4-FFF2-40B4-BE49-F238E27FC236}">
                <a16:creationId xmlns:a16="http://schemas.microsoft.com/office/drawing/2014/main" id="{DE0C6874-08DD-7D38-EC9E-CB874654902F}"/>
              </a:ext>
            </a:extLst>
          </p:cNvPr>
          <p:cNvGraphicFramePr/>
          <p:nvPr>
            <p:extLst>
              <p:ext uri="{D42A27DB-BD31-4B8C-83A1-F6EECF244321}">
                <p14:modId xmlns:p14="http://schemas.microsoft.com/office/powerpoint/2010/main" val="2651417431"/>
              </p:ext>
            </p:extLst>
          </p:nvPr>
        </p:nvGraphicFramePr>
        <p:xfrm>
          <a:off x="2628900" y="1181100"/>
          <a:ext cx="13030200" cy="7543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6" name="CuadroTexto 5">
            <a:extLst>
              <a:ext uri="{FF2B5EF4-FFF2-40B4-BE49-F238E27FC236}">
                <a16:creationId xmlns:a16="http://schemas.microsoft.com/office/drawing/2014/main" id="{21B4B06D-4A3E-AF1E-5262-B2940956DFB2}"/>
              </a:ext>
            </a:extLst>
          </p:cNvPr>
          <p:cNvSpPr txBox="1"/>
          <p:nvPr/>
        </p:nvSpPr>
        <p:spPr>
          <a:xfrm>
            <a:off x="390920" y="5448300"/>
            <a:ext cx="6405880" cy="1200329"/>
          </a:xfrm>
          <a:prstGeom prst="rect">
            <a:avLst/>
          </a:prstGeom>
          <a:noFill/>
        </p:spPr>
        <p:txBody>
          <a:bodyPr wrap="square">
            <a:spAutoFit/>
          </a:bodyPr>
          <a:lstStyle/>
          <a:p>
            <a:pPr algn="ctr"/>
            <a:r>
              <a:rPr lang="es-CO" sz="3600" i="1" dirty="0">
                <a:solidFill>
                  <a:srgbClr val="C00000"/>
                </a:solidFill>
                <a:latin typeface="Poppins 1 Bold" panose="020B0604020202020204" charset="0"/>
                <a:cs typeface="Poppins 1 Bold" panose="020B0604020202020204" charset="0"/>
              </a:rPr>
              <a:t>En consonancia con otros roles</a:t>
            </a:r>
          </a:p>
        </p:txBody>
      </p:sp>
    </p:spTree>
    <p:extLst>
      <p:ext uri="{BB962C8B-B14F-4D97-AF65-F5344CB8AC3E}">
        <p14:creationId xmlns:p14="http://schemas.microsoft.com/office/powerpoint/2010/main" val="31648900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C86E7-5DFD-72A7-0971-9EF6D05128F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6571665-3859-5C61-A6F2-25C03167ECC6}"/>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954269A4-F550-92AB-EB80-95A19763D0EF}"/>
              </a:ext>
            </a:extLst>
          </p:cNvPr>
          <p:cNvGrpSpPr/>
          <p:nvPr/>
        </p:nvGrpSpPr>
        <p:grpSpPr>
          <a:xfrm>
            <a:off x="-25400" y="8161767"/>
            <a:ext cx="8378371" cy="45719"/>
            <a:chOff x="0" y="0"/>
            <a:chExt cx="1495010" cy="20069"/>
          </a:xfrm>
        </p:grpSpPr>
        <p:sp>
          <p:nvSpPr>
            <p:cNvPr id="4" name="Freeform 4">
              <a:extLst>
                <a:ext uri="{FF2B5EF4-FFF2-40B4-BE49-F238E27FC236}">
                  <a16:creationId xmlns:a16="http://schemas.microsoft.com/office/drawing/2014/main" id="{5D9F4AEC-8580-DA29-FE2F-690C1CF3BE06}"/>
                </a:ext>
              </a:extLst>
            </p:cNvPr>
            <p:cNvSpPr/>
            <p:nvPr/>
          </p:nvSpPr>
          <p:spPr>
            <a:xfrm>
              <a:off x="0" y="0"/>
              <a:ext cx="1495010" cy="20069"/>
            </a:xfrm>
            <a:custGeom>
              <a:avLst/>
              <a:gdLst/>
              <a:ahLst/>
              <a:cxnLst/>
              <a:rect l="l" t="t" r="r" b="b"/>
              <a:pathLst>
                <a:path w="1495010" h="20069">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5" name="TextBox 5">
              <a:extLst>
                <a:ext uri="{FF2B5EF4-FFF2-40B4-BE49-F238E27FC236}">
                  <a16:creationId xmlns:a16="http://schemas.microsoft.com/office/drawing/2014/main" id="{771221B3-F7B1-8A79-20C7-F3E33C85209D}"/>
                </a:ext>
              </a:extLst>
            </p:cNvPr>
            <p:cNvSpPr txBox="1"/>
            <p:nvPr/>
          </p:nvSpPr>
          <p:spPr>
            <a:xfrm>
              <a:off x="0" y="-38100"/>
              <a:ext cx="1495010" cy="58169"/>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D1F7029E-97F6-4185-644D-1BDC4D89735B}"/>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0BEA51FC-611D-E35C-73E0-CED6578D0A1D}"/>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00EDBDE3-2C70-5189-059D-ADF22DB7184D}"/>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D955D452-C798-3FE8-90E1-68B8B8C2E951}"/>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47E728D2-677B-7FC5-7C3F-328E50EA52BF}"/>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51043B1A-1399-3C74-2649-8B37486130ED}"/>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D3AF7F6F-7C76-F36E-C08D-58156C73C23B}"/>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BCC21EA9-53EE-A22F-F03E-D0BCFB297B5F}"/>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192FFD85-356C-D9A2-3D9C-13F642080F14}"/>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6" name="CuadroTexto 15">
            <a:extLst>
              <a:ext uri="{FF2B5EF4-FFF2-40B4-BE49-F238E27FC236}">
                <a16:creationId xmlns:a16="http://schemas.microsoft.com/office/drawing/2014/main" id="{39F28CEC-8D17-A0FB-4CB5-7EF3FCA6CD47}"/>
              </a:ext>
            </a:extLst>
          </p:cNvPr>
          <p:cNvSpPr txBox="1"/>
          <p:nvPr/>
        </p:nvSpPr>
        <p:spPr>
          <a:xfrm>
            <a:off x="1529042" y="2079514"/>
            <a:ext cx="14706600" cy="5447645"/>
          </a:xfrm>
          <a:prstGeom prst="rect">
            <a:avLst/>
          </a:prstGeom>
          <a:noFill/>
        </p:spPr>
        <p:txBody>
          <a:bodyPr wrap="square">
            <a:spAutoFit/>
          </a:bodyPr>
          <a:lstStyle/>
          <a:p>
            <a:pPr algn="ctr"/>
            <a:r>
              <a:rPr lang="es-MX" sz="3600" dirty="0">
                <a:latin typeface="Poppins" panose="00000500000000000000" pitchFamily="2" charset="0"/>
                <a:cs typeface="Poppins" panose="00000500000000000000" pitchFamily="2" charset="0"/>
              </a:rPr>
              <a:t>En un sistema de ingeniería de datos no solo interactúan los ingenieros de datos</a:t>
            </a:r>
          </a:p>
          <a:p>
            <a:pPr algn="ctr"/>
            <a:endParaRPr lang="es-MX" sz="3600" dirty="0">
              <a:latin typeface="Poppins" panose="00000500000000000000" pitchFamily="2" charset="0"/>
              <a:cs typeface="Poppins" panose="00000500000000000000" pitchFamily="2" charset="0"/>
            </a:endParaRPr>
          </a:p>
          <a:p>
            <a:pPr algn="ctr"/>
            <a:endParaRPr lang="es-MX" sz="3600" dirty="0">
              <a:latin typeface="Poppins" panose="00000500000000000000" pitchFamily="2" charset="0"/>
              <a:cs typeface="Poppins" panose="00000500000000000000" pitchFamily="2" charset="0"/>
            </a:endParaRPr>
          </a:p>
          <a:p>
            <a:pPr algn="ctr"/>
            <a:r>
              <a:rPr lang="es-MX" sz="3600" dirty="0">
                <a:latin typeface="Poppins" panose="00000500000000000000" pitchFamily="2" charset="0"/>
                <a:cs typeface="Poppins" panose="00000500000000000000" pitchFamily="2" charset="0"/>
              </a:rPr>
              <a:t>¿Cómo se relaciona los ingenieros de datos con otras profesiones?</a:t>
            </a:r>
          </a:p>
          <a:p>
            <a:pPr algn="ctr"/>
            <a:endParaRPr lang="es-MX" sz="3600" dirty="0">
              <a:latin typeface="Poppins" panose="00000500000000000000" pitchFamily="2" charset="0"/>
              <a:cs typeface="Poppins" panose="00000500000000000000" pitchFamily="2" charset="0"/>
            </a:endParaRPr>
          </a:p>
          <a:p>
            <a:pPr algn="ctr"/>
            <a:r>
              <a:rPr lang="es-MX" sz="3600" dirty="0">
                <a:latin typeface="Poppins" panose="00000500000000000000" pitchFamily="2" charset="0"/>
                <a:cs typeface="Poppins" panose="00000500000000000000" pitchFamily="2" charset="0"/>
              </a:rPr>
              <a:t>¿Y como dicha relación afecta la manera en que estudiamos ingeniería de datos?</a:t>
            </a:r>
          </a:p>
          <a:p>
            <a:endParaRPr lang="es-CO" sz="24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1620823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9118D-2F16-AD55-FC0F-47C26D47667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C165B6D-89C2-14D7-405A-9BE67306F8C8}"/>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1B625C32-4025-C3E9-4F63-F926B77C921F}"/>
              </a:ext>
            </a:extLst>
          </p:cNvPr>
          <p:cNvGrpSpPr/>
          <p:nvPr/>
        </p:nvGrpSpPr>
        <p:grpSpPr>
          <a:xfrm>
            <a:off x="-914400" y="2171700"/>
            <a:ext cx="8378371" cy="45719"/>
            <a:chOff x="0" y="0"/>
            <a:chExt cx="1495010" cy="20069"/>
          </a:xfrm>
        </p:grpSpPr>
        <p:sp>
          <p:nvSpPr>
            <p:cNvPr id="4" name="Freeform 4">
              <a:extLst>
                <a:ext uri="{FF2B5EF4-FFF2-40B4-BE49-F238E27FC236}">
                  <a16:creationId xmlns:a16="http://schemas.microsoft.com/office/drawing/2014/main" id="{BFBFA878-8F7A-06A6-FC13-CDBD348B67B4}"/>
                </a:ext>
              </a:extLst>
            </p:cNvPr>
            <p:cNvSpPr/>
            <p:nvPr/>
          </p:nvSpPr>
          <p:spPr>
            <a:xfrm>
              <a:off x="0" y="0"/>
              <a:ext cx="1495010" cy="20069"/>
            </a:xfrm>
            <a:custGeom>
              <a:avLst/>
              <a:gdLst/>
              <a:ahLst/>
              <a:cxnLst/>
              <a:rect l="l" t="t" r="r" b="b"/>
              <a:pathLst>
                <a:path w="1495010" h="20069">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5" name="TextBox 5">
              <a:extLst>
                <a:ext uri="{FF2B5EF4-FFF2-40B4-BE49-F238E27FC236}">
                  <a16:creationId xmlns:a16="http://schemas.microsoft.com/office/drawing/2014/main" id="{F5FD454D-1514-E616-6452-E618E47A2129}"/>
                </a:ext>
              </a:extLst>
            </p:cNvPr>
            <p:cNvSpPr txBox="1"/>
            <p:nvPr/>
          </p:nvSpPr>
          <p:spPr>
            <a:xfrm>
              <a:off x="0" y="-38100"/>
              <a:ext cx="1495010" cy="58169"/>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08FA0521-351E-B44E-6402-D7BB61BB12DA}"/>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50D41D7A-E990-08CF-C01A-B5529B16621D}"/>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04C77CDF-FBB2-AB1A-F172-9A7E890F4816}"/>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876AAED6-559D-AA42-C5D7-D06181598350}"/>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0CCE9440-1FA8-582C-C901-FB0600409111}"/>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2B544D76-4B6F-B54B-7EF6-6E884B303861}"/>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84A48E04-D9F2-F3C6-D1F9-0ED37E00A048}"/>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98431E3F-EA8C-75EF-C397-A5F7D40532C4}"/>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2FF27416-15B0-A764-459F-ABA5C840FCDE}"/>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36" name="TextBox 36">
            <a:extLst>
              <a:ext uri="{FF2B5EF4-FFF2-40B4-BE49-F238E27FC236}">
                <a16:creationId xmlns:a16="http://schemas.microsoft.com/office/drawing/2014/main" id="{0CCBC68D-ADE9-4724-7821-518F0BF43F48}"/>
              </a:ext>
            </a:extLst>
          </p:cNvPr>
          <p:cNvSpPr txBox="1"/>
          <p:nvPr/>
        </p:nvSpPr>
        <p:spPr>
          <a:xfrm>
            <a:off x="228600" y="619028"/>
            <a:ext cx="14002657" cy="1237005"/>
          </a:xfrm>
          <a:prstGeom prst="rect">
            <a:avLst/>
          </a:prstGeom>
        </p:spPr>
        <p:txBody>
          <a:bodyPr wrap="square" lIns="0" tIns="0" rIns="0" bIns="0" rtlCol="0" anchor="t">
            <a:spAutoFit/>
          </a:bodyPr>
          <a:lstStyle/>
          <a:p>
            <a:pPr algn="ctr">
              <a:lnSpc>
                <a:spcPts val="5040"/>
              </a:lnSpc>
            </a:pPr>
            <a:r>
              <a:rPr lang="es-MX" sz="3200" noProof="0" dirty="0">
                <a:solidFill>
                  <a:srgbClr val="1F1F1D"/>
                </a:solidFill>
                <a:latin typeface="Poppins 1 Bold" panose="020B0604020202020204" charset="0"/>
                <a:ea typeface="Poppins 2"/>
                <a:cs typeface="Poppins 1 Bold" panose="020B0604020202020204" charset="0"/>
                <a:sym typeface="Poppins 2"/>
              </a:rPr>
              <a:t>¿Que problemas tiene nuestros amigos científicos de datos, y ingenios de machine </a:t>
            </a:r>
            <a:r>
              <a:rPr lang="es-MX" sz="3200" noProof="0" dirty="0" err="1">
                <a:solidFill>
                  <a:srgbClr val="1F1F1D"/>
                </a:solidFill>
                <a:latin typeface="Poppins 1 Bold" panose="020B0604020202020204" charset="0"/>
                <a:ea typeface="Poppins 2"/>
                <a:cs typeface="Poppins 1 Bold" panose="020B0604020202020204" charset="0"/>
                <a:sym typeface="Poppins 2"/>
              </a:rPr>
              <a:t>learning</a:t>
            </a:r>
            <a:r>
              <a:rPr lang="es-MX" sz="3200" noProof="0" dirty="0">
                <a:solidFill>
                  <a:srgbClr val="1F1F1D"/>
                </a:solidFill>
                <a:latin typeface="Poppins 1 Bold" panose="020B0604020202020204" charset="0"/>
                <a:ea typeface="Poppins 2"/>
                <a:cs typeface="Poppins 1 Bold" panose="020B0604020202020204" charset="0"/>
                <a:sym typeface="Poppins 2"/>
              </a:rPr>
              <a:t> </a:t>
            </a:r>
            <a:endParaRPr lang="es-CO" sz="3200" noProof="0" dirty="0">
              <a:solidFill>
                <a:srgbClr val="1F1F1D"/>
              </a:solidFill>
              <a:latin typeface="Poppins 1 Bold" panose="020B0604020202020204" charset="0"/>
              <a:ea typeface="Poppins 2"/>
              <a:cs typeface="Poppins 1 Bold" panose="020B0604020202020204" charset="0"/>
              <a:sym typeface="Poppins 2"/>
            </a:endParaRPr>
          </a:p>
        </p:txBody>
      </p:sp>
      <p:pic>
        <p:nvPicPr>
          <p:cNvPr id="15" name="Marcador de contenido 6">
            <a:extLst>
              <a:ext uri="{FF2B5EF4-FFF2-40B4-BE49-F238E27FC236}">
                <a16:creationId xmlns:a16="http://schemas.microsoft.com/office/drawing/2014/main" id="{79A36B21-2BCA-D85C-FD1B-B24192BF5086}"/>
              </a:ext>
            </a:extLst>
          </p:cNvPr>
          <p:cNvPicPr>
            <a:picLocks noChangeAspect="1"/>
          </p:cNvPicPr>
          <p:nvPr/>
        </p:nvPicPr>
        <p:blipFill>
          <a:blip r:embed="rId5"/>
          <a:stretch>
            <a:fillRect/>
          </a:stretch>
        </p:blipFill>
        <p:spPr>
          <a:xfrm>
            <a:off x="2350456" y="2578416"/>
            <a:ext cx="13587087" cy="5836707"/>
          </a:xfrm>
          <a:prstGeom prst="rect">
            <a:avLst/>
          </a:prstGeom>
        </p:spPr>
      </p:pic>
      <p:sp>
        <p:nvSpPr>
          <p:cNvPr id="17" name="CuadroTexto 16">
            <a:extLst>
              <a:ext uri="{FF2B5EF4-FFF2-40B4-BE49-F238E27FC236}">
                <a16:creationId xmlns:a16="http://schemas.microsoft.com/office/drawing/2014/main" id="{FC596C3E-DB8C-C149-7B51-18B7BC90641A}"/>
              </a:ext>
            </a:extLst>
          </p:cNvPr>
          <p:cNvSpPr txBox="1"/>
          <p:nvPr/>
        </p:nvSpPr>
        <p:spPr>
          <a:xfrm>
            <a:off x="914400" y="9061307"/>
            <a:ext cx="11928253" cy="369332"/>
          </a:xfrm>
          <a:prstGeom prst="rect">
            <a:avLst/>
          </a:prstGeom>
          <a:noFill/>
        </p:spPr>
        <p:txBody>
          <a:bodyPr wrap="square">
            <a:spAutoFit/>
          </a:bodyPr>
          <a:lstStyle/>
          <a:p>
            <a:r>
              <a:rPr lang="es-CO" dirty="0"/>
              <a:t>https://proceedings.neurips.cc/paper_files/paper/2015/file/86df7dcfd896fcaf2674f757a2463eba-Paper.pdf</a:t>
            </a:r>
          </a:p>
        </p:txBody>
      </p:sp>
    </p:spTree>
    <p:extLst>
      <p:ext uri="{BB962C8B-B14F-4D97-AF65-F5344CB8AC3E}">
        <p14:creationId xmlns:p14="http://schemas.microsoft.com/office/powerpoint/2010/main" val="15401026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23891A-E2D3-082A-EDCF-04BCABE3F8F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497800A-7758-7EC2-A65F-5EF7616D0FD9}"/>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C6FBD2D0-716A-2512-0987-254DCC4FC198}"/>
              </a:ext>
            </a:extLst>
          </p:cNvPr>
          <p:cNvGrpSpPr/>
          <p:nvPr/>
        </p:nvGrpSpPr>
        <p:grpSpPr>
          <a:xfrm>
            <a:off x="-914400" y="2171700"/>
            <a:ext cx="8378371" cy="45719"/>
            <a:chOff x="0" y="0"/>
            <a:chExt cx="1495010" cy="20069"/>
          </a:xfrm>
        </p:grpSpPr>
        <p:sp>
          <p:nvSpPr>
            <p:cNvPr id="4" name="Freeform 4">
              <a:extLst>
                <a:ext uri="{FF2B5EF4-FFF2-40B4-BE49-F238E27FC236}">
                  <a16:creationId xmlns:a16="http://schemas.microsoft.com/office/drawing/2014/main" id="{7834F9BC-C931-034F-C40D-F8B58A93F114}"/>
                </a:ext>
              </a:extLst>
            </p:cNvPr>
            <p:cNvSpPr/>
            <p:nvPr/>
          </p:nvSpPr>
          <p:spPr>
            <a:xfrm>
              <a:off x="0" y="0"/>
              <a:ext cx="1495010" cy="20069"/>
            </a:xfrm>
            <a:custGeom>
              <a:avLst/>
              <a:gdLst/>
              <a:ahLst/>
              <a:cxnLst/>
              <a:rect l="l" t="t" r="r" b="b"/>
              <a:pathLst>
                <a:path w="1495010" h="20069">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5" name="TextBox 5">
              <a:extLst>
                <a:ext uri="{FF2B5EF4-FFF2-40B4-BE49-F238E27FC236}">
                  <a16:creationId xmlns:a16="http://schemas.microsoft.com/office/drawing/2014/main" id="{7379F7B0-94B3-75B7-B6E8-9CE176424E73}"/>
                </a:ext>
              </a:extLst>
            </p:cNvPr>
            <p:cNvSpPr txBox="1"/>
            <p:nvPr/>
          </p:nvSpPr>
          <p:spPr>
            <a:xfrm>
              <a:off x="0" y="-38100"/>
              <a:ext cx="1495010" cy="58169"/>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A57ACB7E-8D45-330F-624F-19BE9A0D2938}"/>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B0B992EA-12AF-6F64-46A3-A129870CD58E}"/>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1B5BC6D9-E6E4-37BC-FF96-41F864724DCB}"/>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D05E0787-499F-D4EF-21E1-19173ADFDB40}"/>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E111F72A-CE26-F540-EDC1-3C2456B6058C}"/>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A8EDD85F-768B-ACF8-834C-B7D71A94C834}"/>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582974D6-4ECA-BF40-5120-7DBFBD01FC24}"/>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F62C91A6-B5DB-967C-CD7C-831AC93D9FDB}"/>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EF653F36-7DB3-14E5-FFA9-3A3F6A96DACF}"/>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36" name="TextBox 36">
            <a:extLst>
              <a:ext uri="{FF2B5EF4-FFF2-40B4-BE49-F238E27FC236}">
                <a16:creationId xmlns:a16="http://schemas.microsoft.com/office/drawing/2014/main" id="{838929A0-E232-ED13-0F6F-BCABAE9B83C7}"/>
              </a:ext>
            </a:extLst>
          </p:cNvPr>
          <p:cNvSpPr txBox="1"/>
          <p:nvPr/>
        </p:nvSpPr>
        <p:spPr>
          <a:xfrm>
            <a:off x="246743" y="772046"/>
            <a:ext cx="14002657" cy="1237005"/>
          </a:xfrm>
          <a:prstGeom prst="rect">
            <a:avLst/>
          </a:prstGeom>
        </p:spPr>
        <p:txBody>
          <a:bodyPr wrap="square" lIns="0" tIns="0" rIns="0" bIns="0" rtlCol="0" anchor="t">
            <a:spAutoFit/>
          </a:bodyPr>
          <a:lstStyle/>
          <a:p>
            <a:pPr algn="ctr">
              <a:lnSpc>
                <a:spcPts val="5040"/>
              </a:lnSpc>
            </a:pPr>
            <a:r>
              <a:rPr lang="es-MX" sz="3200" noProof="0" dirty="0">
                <a:solidFill>
                  <a:srgbClr val="1F1F1D"/>
                </a:solidFill>
                <a:latin typeface="Poppins 1 Bold" panose="020B0604020202020204" charset="0"/>
                <a:ea typeface="Poppins 2"/>
                <a:cs typeface="Poppins 1 Bold" panose="020B0604020202020204" charset="0"/>
                <a:sym typeface="Poppins 2"/>
              </a:rPr>
              <a:t>¿Que problemas tiene nuestros amigos científicos de datos, y ingenios de machine </a:t>
            </a:r>
            <a:r>
              <a:rPr lang="es-MX" sz="3200" noProof="0" dirty="0" err="1">
                <a:solidFill>
                  <a:srgbClr val="1F1F1D"/>
                </a:solidFill>
                <a:latin typeface="Poppins 1 Bold" panose="020B0604020202020204" charset="0"/>
                <a:ea typeface="Poppins 2"/>
                <a:cs typeface="Poppins 1 Bold" panose="020B0604020202020204" charset="0"/>
                <a:sym typeface="Poppins 2"/>
              </a:rPr>
              <a:t>learning</a:t>
            </a:r>
            <a:r>
              <a:rPr lang="es-MX" sz="3200" noProof="0" dirty="0">
                <a:solidFill>
                  <a:srgbClr val="1F1F1D"/>
                </a:solidFill>
                <a:latin typeface="Poppins 1 Bold" panose="020B0604020202020204" charset="0"/>
                <a:ea typeface="Poppins 2"/>
                <a:cs typeface="Poppins 1 Bold" panose="020B0604020202020204" charset="0"/>
                <a:sym typeface="Poppins 2"/>
              </a:rPr>
              <a:t> </a:t>
            </a:r>
            <a:endParaRPr lang="es-CO" sz="3200" noProof="0" dirty="0">
              <a:solidFill>
                <a:srgbClr val="1F1F1D"/>
              </a:solidFill>
              <a:latin typeface="Poppins 1 Bold" panose="020B0604020202020204" charset="0"/>
              <a:ea typeface="Poppins 2"/>
              <a:cs typeface="Poppins 1 Bold" panose="020B0604020202020204" charset="0"/>
              <a:sym typeface="Poppins 2"/>
            </a:endParaRPr>
          </a:p>
        </p:txBody>
      </p:sp>
      <p:sp>
        <p:nvSpPr>
          <p:cNvPr id="20" name="CuadroTexto 19">
            <a:extLst>
              <a:ext uri="{FF2B5EF4-FFF2-40B4-BE49-F238E27FC236}">
                <a16:creationId xmlns:a16="http://schemas.microsoft.com/office/drawing/2014/main" id="{B6DD0314-F5FD-9B8A-D106-614370F87EF2}"/>
              </a:ext>
            </a:extLst>
          </p:cNvPr>
          <p:cNvSpPr txBox="1"/>
          <p:nvPr/>
        </p:nvSpPr>
        <p:spPr>
          <a:xfrm>
            <a:off x="658281" y="2889186"/>
            <a:ext cx="9636760" cy="523220"/>
          </a:xfrm>
          <a:prstGeom prst="rect">
            <a:avLst/>
          </a:prstGeom>
          <a:noFill/>
        </p:spPr>
        <p:txBody>
          <a:bodyPr wrap="square">
            <a:spAutoFit/>
          </a:bodyPr>
          <a:lstStyle/>
          <a:p>
            <a:r>
              <a:rPr lang="es-CO" sz="2800" dirty="0">
                <a:latin typeface="Poppins" panose="00000500000000000000" pitchFamily="2" charset="0"/>
                <a:cs typeface="Poppins" panose="00000500000000000000" pitchFamily="2" charset="0"/>
              </a:rPr>
              <a:t>Prácticas problemáticas en ciencia de datos</a:t>
            </a:r>
          </a:p>
        </p:txBody>
      </p:sp>
      <p:sp>
        <p:nvSpPr>
          <p:cNvPr id="22" name="CuadroTexto 21">
            <a:extLst>
              <a:ext uri="{FF2B5EF4-FFF2-40B4-BE49-F238E27FC236}">
                <a16:creationId xmlns:a16="http://schemas.microsoft.com/office/drawing/2014/main" id="{B493CE9F-9D6A-6DD6-DDEA-A8962A74E35E}"/>
              </a:ext>
            </a:extLst>
          </p:cNvPr>
          <p:cNvSpPr txBox="1"/>
          <p:nvPr/>
        </p:nvSpPr>
        <p:spPr>
          <a:xfrm>
            <a:off x="486344" y="4229100"/>
            <a:ext cx="8895196" cy="3539430"/>
          </a:xfrm>
          <a:prstGeom prst="rect">
            <a:avLst/>
          </a:prstGeom>
          <a:noFill/>
        </p:spPr>
        <p:txBody>
          <a:bodyPr wrap="square">
            <a:spAutoFit/>
          </a:bodyPr>
          <a:lstStyle/>
          <a:p>
            <a:r>
              <a:rPr lang="es-CO" sz="2800" dirty="0">
                <a:latin typeface="Poppins" panose="00000500000000000000" pitchFamily="2" charset="0"/>
                <a:cs typeface="Poppins" panose="00000500000000000000" pitchFamily="2" charset="0"/>
              </a:rPr>
              <a:t>• Mucho trabajo </a:t>
            </a:r>
            <a:r>
              <a:rPr lang="es-CO" sz="2800" b="1" dirty="0">
                <a:latin typeface="Poppins" panose="00000500000000000000" pitchFamily="2" charset="0"/>
                <a:cs typeface="Poppins" panose="00000500000000000000" pitchFamily="2" charset="0"/>
              </a:rPr>
              <a:t>manual</a:t>
            </a:r>
            <a:r>
              <a:rPr lang="es-CO" sz="2800" dirty="0">
                <a:latin typeface="Poppins" panose="00000500000000000000" pitchFamily="2" charset="0"/>
                <a:cs typeface="Poppins" panose="00000500000000000000" pitchFamily="2" charset="0"/>
              </a:rPr>
              <a:t> repetitivo.</a:t>
            </a:r>
          </a:p>
          <a:p>
            <a:r>
              <a:rPr lang="es-CO" sz="2800" dirty="0">
                <a:latin typeface="Poppins" panose="00000500000000000000" pitchFamily="2" charset="0"/>
                <a:cs typeface="Poppins" panose="00000500000000000000" pitchFamily="2" charset="0"/>
              </a:rPr>
              <a:t>• Seguimiento de experimentos </a:t>
            </a:r>
            <a:r>
              <a:rPr lang="es-CO" sz="2800" b="1" dirty="0">
                <a:latin typeface="Poppins" panose="00000500000000000000" pitchFamily="2" charset="0"/>
                <a:cs typeface="Poppins" panose="00000500000000000000" pitchFamily="2" charset="0"/>
              </a:rPr>
              <a:t>desorganizado</a:t>
            </a:r>
            <a:r>
              <a:rPr lang="es-CO" sz="2800" dirty="0">
                <a:latin typeface="Poppins" panose="00000500000000000000" pitchFamily="2" charset="0"/>
                <a:cs typeface="Poppins" panose="00000500000000000000" pitchFamily="2" charset="0"/>
              </a:rPr>
              <a:t>.</a:t>
            </a:r>
          </a:p>
          <a:p>
            <a:r>
              <a:rPr lang="es-CO" sz="2800" dirty="0">
                <a:latin typeface="Poppins" panose="00000500000000000000" pitchFamily="2" charset="0"/>
                <a:cs typeface="Poppins" panose="00000500000000000000" pitchFamily="2" charset="0"/>
              </a:rPr>
              <a:t>• Datos, modelos y, a veces, incluso código </a:t>
            </a:r>
            <a:r>
              <a:rPr lang="es-CO" sz="2800" b="1" dirty="0">
                <a:latin typeface="Poppins" panose="00000500000000000000" pitchFamily="2" charset="0"/>
                <a:cs typeface="Poppins" panose="00000500000000000000" pitchFamily="2" charset="0"/>
              </a:rPr>
              <a:t>sin control de versiones.</a:t>
            </a:r>
          </a:p>
          <a:p>
            <a:r>
              <a:rPr lang="es-CO" sz="2800" dirty="0">
                <a:latin typeface="Poppins" panose="00000500000000000000" pitchFamily="2" charset="0"/>
                <a:cs typeface="Poppins" panose="00000500000000000000" pitchFamily="2" charset="0"/>
              </a:rPr>
              <a:t>• Evitar las </a:t>
            </a:r>
            <a:r>
              <a:rPr lang="es-CO" sz="2800" b="1" dirty="0">
                <a:latin typeface="Poppins" panose="00000500000000000000" pitchFamily="2" charset="0"/>
                <a:cs typeface="Poppins" panose="00000500000000000000" pitchFamily="2" charset="0"/>
              </a:rPr>
              <a:t>pruebas</a:t>
            </a:r>
            <a:r>
              <a:rPr lang="es-CO" sz="2800" dirty="0">
                <a:latin typeface="Poppins" panose="00000500000000000000" pitchFamily="2" charset="0"/>
                <a:cs typeface="Poppins" panose="00000500000000000000" pitchFamily="2" charset="0"/>
              </a:rPr>
              <a:t> de código y las revisiones de código.</a:t>
            </a:r>
          </a:p>
          <a:p>
            <a:r>
              <a:rPr lang="es-CO" sz="2800" dirty="0">
                <a:latin typeface="Poppins" panose="00000500000000000000" pitchFamily="2" charset="0"/>
                <a:cs typeface="Poppins" panose="00000500000000000000" pitchFamily="2" charset="0"/>
              </a:rPr>
              <a:t>• Enfoque excesivo en mejorar </a:t>
            </a:r>
            <a:r>
              <a:rPr lang="es-CO" sz="2800" b="1" dirty="0">
                <a:latin typeface="Poppins" panose="00000500000000000000" pitchFamily="2" charset="0"/>
                <a:cs typeface="Poppins" panose="00000500000000000000" pitchFamily="2" charset="0"/>
              </a:rPr>
              <a:t>una sola métrica</a:t>
            </a:r>
            <a:r>
              <a:rPr lang="es-CO" sz="2800" dirty="0">
                <a:latin typeface="Poppins" panose="00000500000000000000" pitchFamily="2" charset="0"/>
                <a:cs typeface="Poppins" panose="00000500000000000000" pitchFamily="2" charset="0"/>
              </a:rPr>
              <a:t>.</a:t>
            </a:r>
          </a:p>
          <a:p>
            <a:r>
              <a:rPr lang="es-CO" sz="2800" dirty="0">
                <a:latin typeface="Poppins" panose="00000500000000000000" pitchFamily="2" charset="0"/>
                <a:cs typeface="Poppins" panose="00000500000000000000" pitchFamily="2" charset="0"/>
              </a:rPr>
              <a:t>• ...</a:t>
            </a:r>
          </a:p>
        </p:txBody>
      </p:sp>
      <p:pic>
        <p:nvPicPr>
          <p:cNvPr id="3074" name="Picture 2" descr="ghost on X">
            <a:extLst>
              <a:ext uri="{FF2B5EF4-FFF2-40B4-BE49-F238E27FC236}">
                <a16:creationId xmlns:a16="http://schemas.microsoft.com/office/drawing/2014/main" id="{1D1745F7-4614-3A5A-E4D7-E42BD6D3C6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0" y="2953353"/>
            <a:ext cx="7518400" cy="563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5991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94FE1-86F4-0860-501B-07E1E6BCB761}"/>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A77403C0-F08B-970A-6E53-7A7DAD202E36}"/>
              </a:ext>
            </a:extLst>
          </p:cNvPr>
          <p:cNvGrpSpPr/>
          <p:nvPr/>
        </p:nvGrpSpPr>
        <p:grpSpPr>
          <a:xfrm>
            <a:off x="-914400" y="1638300"/>
            <a:ext cx="8378371" cy="45719"/>
            <a:chOff x="0" y="0"/>
            <a:chExt cx="1495010" cy="20069"/>
          </a:xfrm>
        </p:grpSpPr>
        <p:sp>
          <p:nvSpPr>
            <p:cNvPr id="4" name="Freeform 4">
              <a:extLst>
                <a:ext uri="{FF2B5EF4-FFF2-40B4-BE49-F238E27FC236}">
                  <a16:creationId xmlns:a16="http://schemas.microsoft.com/office/drawing/2014/main" id="{7DA6DF7E-3A45-392F-9648-DE7E78E19CD1}"/>
                </a:ext>
              </a:extLst>
            </p:cNvPr>
            <p:cNvSpPr/>
            <p:nvPr/>
          </p:nvSpPr>
          <p:spPr>
            <a:xfrm>
              <a:off x="0" y="0"/>
              <a:ext cx="1495010" cy="20069"/>
            </a:xfrm>
            <a:custGeom>
              <a:avLst/>
              <a:gdLst/>
              <a:ahLst/>
              <a:cxnLst/>
              <a:rect l="l" t="t" r="r" b="b"/>
              <a:pathLst>
                <a:path w="1495010" h="20069">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5" name="TextBox 5">
              <a:extLst>
                <a:ext uri="{FF2B5EF4-FFF2-40B4-BE49-F238E27FC236}">
                  <a16:creationId xmlns:a16="http://schemas.microsoft.com/office/drawing/2014/main" id="{F66FABFE-2DEF-13B3-0C9C-56A0596D55A1}"/>
                </a:ext>
              </a:extLst>
            </p:cNvPr>
            <p:cNvSpPr txBox="1"/>
            <p:nvPr/>
          </p:nvSpPr>
          <p:spPr>
            <a:xfrm>
              <a:off x="0" y="-38100"/>
              <a:ext cx="1495010" cy="58169"/>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E0B113DC-5E26-92F5-769D-AE04463882F1}"/>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253F678E-BAD1-28DA-5CF1-2D8886D2A0E6}"/>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F855A934-3BD1-B9E9-C661-9B8B84DBB43E}"/>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D7A37C39-5F06-EB0E-4C59-5F08D02A764F}"/>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BA28486D-A4C7-37AD-D7F0-A4ADAF3FEF46}"/>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924447E3-C984-D835-B55A-D4BBC50C52F5}"/>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CAA64E3E-5102-F87F-BE93-59AFD90CD3A7}"/>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5FE74654-CB7B-84E2-0638-EE35D8353863}"/>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6EFE09EF-0400-7A6C-D4DC-BAB402277D96}"/>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36" name="TextBox 36">
            <a:extLst>
              <a:ext uri="{FF2B5EF4-FFF2-40B4-BE49-F238E27FC236}">
                <a16:creationId xmlns:a16="http://schemas.microsoft.com/office/drawing/2014/main" id="{367CC2AF-1D27-BD5E-9961-0F6D1AB75C04}"/>
              </a:ext>
            </a:extLst>
          </p:cNvPr>
          <p:cNvSpPr txBox="1"/>
          <p:nvPr/>
        </p:nvSpPr>
        <p:spPr>
          <a:xfrm>
            <a:off x="246743" y="772046"/>
            <a:ext cx="14002657" cy="595804"/>
          </a:xfrm>
          <a:prstGeom prst="rect">
            <a:avLst/>
          </a:prstGeom>
        </p:spPr>
        <p:txBody>
          <a:bodyPr wrap="square" lIns="0" tIns="0" rIns="0" bIns="0" rtlCol="0" anchor="t">
            <a:spAutoFit/>
          </a:bodyPr>
          <a:lstStyle/>
          <a:p>
            <a:pPr algn="ctr">
              <a:lnSpc>
                <a:spcPts val="5040"/>
              </a:lnSpc>
            </a:pPr>
            <a:r>
              <a:rPr lang="es-MX" sz="3200" noProof="0" dirty="0">
                <a:solidFill>
                  <a:srgbClr val="1F1F1D"/>
                </a:solidFill>
                <a:latin typeface="Poppins 1 Bold" panose="020B0604020202020204" charset="0"/>
                <a:ea typeface="Poppins 2"/>
                <a:cs typeface="Poppins 1 Bold" panose="020B0604020202020204" charset="0"/>
                <a:sym typeface="Poppins 2"/>
              </a:rPr>
              <a:t>Mientras tanto, en desarrollo de software ….</a:t>
            </a:r>
            <a:endParaRPr lang="es-CO" sz="3200" noProof="0" dirty="0">
              <a:solidFill>
                <a:srgbClr val="1F1F1D"/>
              </a:solidFill>
              <a:latin typeface="Poppins 1 Bold" panose="020B0604020202020204" charset="0"/>
              <a:ea typeface="Poppins 2"/>
              <a:cs typeface="Poppins 1 Bold" panose="020B0604020202020204" charset="0"/>
              <a:sym typeface="Poppins 2"/>
            </a:endParaRPr>
          </a:p>
        </p:txBody>
      </p:sp>
      <p:sp>
        <p:nvSpPr>
          <p:cNvPr id="16" name="CuadroTexto 15">
            <a:extLst>
              <a:ext uri="{FF2B5EF4-FFF2-40B4-BE49-F238E27FC236}">
                <a16:creationId xmlns:a16="http://schemas.microsoft.com/office/drawing/2014/main" id="{890B6D1E-653E-B0FE-A31A-0E1D8EA65A29}"/>
              </a:ext>
            </a:extLst>
          </p:cNvPr>
          <p:cNvSpPr txBox="1"/>
          <p:nvPr/>
        </p:nvSpPr>
        <p:spPr>
          <a:xfrm>
            <a:off x="685800" y="2378369"/>
            <a:ext cx="8296149" cy="7109639"/>
          </a:xfrm>
          <a:prstGeom prst="rect">
            <a:avLst/>
          </a:prstGeom>
          <a:noFill/>
        </p:spPr>
        <p:txBody>
          <a:bodyPr wrap="square">
            <a:spAutoFit/>
          </a:bodyPr>
          <a:lstStyle/>
          <a:p>
            <a:r>
              <a:rPr lang="es-CO" sz="2400" dirty="0"/>
              <a:t>DevOps (Desarrollo + Operaciones)</a:t>
            </a:r>
          </a:p>
          <a:p>
            <a:endParaRPr lang="es-CO" sz="2400" dirty="0"/>
          </a:p>
          <a:p>
            <a:r>
              <a:rPr lang="es-CO" sz="2400" dirty="0"/>
              <a:t>• Conjunto de prácticas, herramientas y cultura enfocados en crear mejor software más rápido, eliminando la brecha entre los equipos de desarrollo y operaciones.</a:t>
            </a:r>
          </a:p>
          <a:p>
            <a:endParaRPr lang="es-CO" sz="2400" dirty="0"/>
          </a:p>
          <a:p>
            <a:r>
              <a:rPr lang="es-CO" sz="2400" dirty="0"/>
              <a:t>Prácticas principales:</a:t>
            </a:r>
          </a:p>
          <a:p>
            <a:endParaRPr lang="es-CO" sz="2400" dirty="0"/>
          </a:p>
          <a:p>
            <a:r>
              <a:rPr lang="es-CO" sz="2400" dirty="0"/>
              <a:t>• Integración Continua (CI)</a:t>
            </a:r>
          </a:p>
          <a:p>
            <a:pPr lvl="1"/>
            <a:r>
              <a:rPr lang="es-CO" sz="2400" dirty="0"/>
              <a:t>• Práctica que consiste en fusionar frecuentemente el código de diferentes desarrolladores en un repositorio centralizado lo cual se ejecutan compilaciones y pruebas automatizadas.</a:t>
            </a:r>
          </a:p>
          <a:p>
            <a:r>
              <a:rPr lang="es-CO" sz="2400" dirty="0"/>
              <a:t>• Entrega Continua (CD)</a:t>
            </a:r>
          </a:p>
          <a:p>
            <a:pPr lvl="1"/>
            <a:r>
              <a:rPr lang="es-CO" sz="2400" dirty="0"/>
              <a:t>• Práctica que implica tener constantemente una nueva versión del software en desarrollo lista para instalarse para pruebas, evaluación y posteriormente, para producción.</a:t>
            </a:r>
          </a:p>
          <a:p>
            <a:pPr lvl="1"/>
            <a:endParaRPr lang="es-CO" sz="2400" dirty="0"/>
          </a:p>
          <a:p>
            <a:r>
              <a:rPr lang="es-CO" sz="2400" dirty="0"/>
              <a:t>• También se enfatiza: la transparencia, la comunicación y la colaboración.</a:t>
            </a:r>
          </a:p>
        </p:txBody>
      </p:sp>
      <p:pic>
        <p:nvPicPr>
          <p:cNvPr id="18" name="Imagen 17">
            <a:extLst>
              <a:ext uri="{FF2B5EF4-FFF2-40B4-BE49-F238E27FC236}">
                <a16:creationId xmlns:a16="http://schemas.microsoft.com/office/drawing/2014/main" id="{FC21C2B7-45A0-9B17-47D3-BC070AD8A863}"/>
              </a:ext>
            </a:extLst>
          </p:cNvPr>
          <p:cNvPicPr>
            <a:picLocks noChangeAspect="1"/>
          </p:cNvPicPr>
          <p:nvPr/>
        </p:nvPicPr>
        <p:blipFill>
          <a:blip r:embed="rId4"/>
          <a:stretch>
            <a:fillRect/>
          </a:stretch>
        </p:blipFill>
        <p:spPr>
          <a:xfrm>
            <a:off x="9319870" y="3695700"/>
            <a:ext cx="8296149" cy="3953246"/>
          </a:xfrm>
          <a:prstGeom prst="rect">
            <a:avLst/>
          </a:prstGeom>
        </p:spPr>
      </p:pic>
    </p:spTree>
    <p:extLst>
      <p:ext uri="{BB962C8B-B14F-4D97-AF65-F5344CB8AC3E}">
        <p14:creationId xmlns:p14="http://schemas.microsoft.com/office/powerpoint/2010/main" val="585818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866D6-BD74-B398-1537-CEB9EEE2AC1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75DD410-00C0-5EA2-F125-0585EA970699}"/>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E6E256A0-3DBB-9EDA-EF75-21988CB9394A}"/>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BC4997FD-5F50-4B7D-AF51-5EDF6F602658}"/>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1BE728B3-C33D-1EBE-7ACD-CB7C82463714}"/>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4A8881F5-E741-3C32-E005-4AC2775111CC}"/>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B1243ADC-FE86-8C8C-7E9F-F79BC2A62DE7}"/>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CA356FED-D361-25A7-F426-91225C9015AF}"/>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EA67A9AD-164A-2B21-0A57-F61BBAD0928A}"/>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4A4B855F-9D55-6447-5C22-8239C3B1CC52}"/>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EDDFDA23-F3A0-BBA6-98B0-215CFFD4630F}"/>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4" name="CuadroTexto 13">
            <a:extLst>
              <a:ext uri="{FF2B5EF4-FFF2-40B4-BE49-F238E27FC236}">
                <a16:creationId xmlns:a16="http://schemas.microsoft.com/office/drawing/2014/main" id="{AAFA7759-6286-C523-3EF5-E35ED5070E41}"/>
              </a:ext>
            </a:extLst>
          </p:cNvPr>
          <p:cNvSpPr txBox="1"/>
          <p:nvPr/>
        </p:nvSpPr>
        <p:spPr>
          <a:xfrm>
            <a:off x="4114800" y="1562100"/>
            <a:ext cx="11096625" cy="9325630"/>
          </a:xfrm>
          <a:prstGeom prst="rect">
            <a:avLst/>
          </a:prstGeom>
          <a:noFill/>
        </p:spPr>
        <p:txBody>
          <a:bodyPr wrap="square">
            <a:spAutoFit/>
          </a:bodyPr>
          <a:lstStyle/>
          <a:p>
            <a:r>
              <a:rPr lang="es-ES" sz="2400" b="1" dirty="0">
                <a:latin typeface="Poppins" panose="00000500000000000000" pitchFamily="2" charset="0"/>
                <a:cs typeface="Poppins" panose="00000500000000000000" pitchFamily="2" charset="0"/>
              </a:rPr>
              <a:t>Respeto y comunicación</a:t>
            </a:r>
          </a:p>
          <a:p>
            <a:pPr marL="342900" indent="-342900">
              <a:buFont typeface="Arial" panose="020B0604020202020204" pitchFamily="34" charset="0"/>
              <a:buChar char="•"/>
            </a:pPr>
            <a:r>
              <a:rPr lang="es-ES" sz="2400" dirty="0">
                <a:latin typeface="Poppins" panose="00000500000000000000" pitchFamily="2" charset="0"/>
                <a:cs typeface="Poppins" panose="00000500000000000000" pitchFamily="2" charset="0"/>
              </a:rPr>
              <a:t>Mantener un trato cordial y respetuoso con docentes y compañeros.</a:t>
            </a:r>
          </a:p>
          <a:p>
            <a:pPr marL="342900" indent="-342900">
              <a:buFont typeface="Arial" panose="020B0604020202020204" pitchFamily="34" charset="0"/>
              <a:buChar char="•"/>
            </a:pPr>
            <a:r>
              <a:rPr lang="es-ES" sz="2400" dirty="0">
                <a:latin typeface="Poppins" panose="00000500000000000000" pitchFamily="2" charset="0"/>
                <a:cs typeface="Poppins" panose="00000500000000000000" pitchFamily="2" charset="0"/>
              </a:rPr>
              <a:t>Escuchar las opiniones de los demás sin interrumpir ni descalificar.</a:t>
            </a:r>
          </a:p>
          <a:p>
            <a:pPr marL="342900" indent="-342900">
              <a:buFont typeface="Arial" panose="020B0604020202020204" pitchFamily="34" charset="0"/>
              <a:buChar char="•"/>
            </a:pPr>
            <a:r>
              <a:rPr lang="es-ES" sz="2400" dirty="0">
                <a:latin typeface="Poppins" panose="00000500000000000000" pitchFamily="2" charset="0"/>
                <a:cs typeface="Poppins" panose="00000500000000000000" pitchFamily="2" charset="0"/>
              </a:rPr>
              <a:t>Usar un lenguaje apropiado en todas las interacciones escritas u orales.</a:t>
            </a:r>
          </a:p>
          <a:p>
            <a:endParaRPr lang="es-ES" sz="2400" dirty="0">
              <a:latin typeface="Poppins" panose="00000500000000000000" pitchFamily="2" charset="0"/>
              <a:cs typeface="Poppins" panose="00000500000000000000" pitchFamily="2" charset="0"/>
            </a:endParaRPr>
          </a:p>
          <a:p>
            <a:r>
              <a:rPr lang="es-ES" sz="2400" b="1" dirty="0">
                <a:latin typeface="Poppins" panose="00000500000000000000" pitchFamily="2" charset="0"/>
                <a:cs typeface="Poppins" panose="00000500000000000000" pitchFamily="2" charset="0"/>
              </a:rPr>
              <a:t>Participación activa</a:t>
            </a:r>
          </a:p>
          <a:p>
            <a:pPr marL="342900" indent="-342900">
              <a:buFont typeface="Arial" panose="020B0604020202020204" pitchFamily="34" charset="0"/>
              <a:buChar char="•"/>
            </a:pPr>
            <a:r>
              <a:rPr lang="es-ES" sz="2400" dirty="0">
                <a:latin typeface="Poppins" panose="00000500000000000000" pitchFamily="2" charset="0"/>
                <a:cs typeface="Poppins" panose="00000500000000000000" pitchFamily="2" charset="0"/>
              </a:rPr>
              <a:t>Asistir puntualmente a las sesiones virtuales.</a:t>
            </a:r>
          </a:p>
          <a:p>
            <a:pPr marL="342900" indent="-342900">
              <a:buFont typeface="Arial" panose="020B0604020202020204" pitchFamily="34" charset="0"/>
              <a:buChar char="•"/>
            </a:pPr>
            <a:r>
              <a:rPr lang="es-ES" sz="2400" dirty="0">
                <a:latin typeface="Poppins" panose="00000500000000000000" pitchFamily="2" charset="0"/>
                <a:cs typeface="Poppins" panose="00000500000000000000" pitchFamily="2" charset="0"/>
              </a:rPr>
              <a:t>Participar en foros, debates y actividades según las instrucciones.</a:t>
            </a:r>
          </a:p>
          <a:p>
            <a:pPr marL="342900" indent="-342900">
              <a:buFont typeface="Arial" panose="020B0604020202020204" pitchFamily="34" charset="0"/>
              <a:buChar char="•"/>
            </a:pPr>
            <a:r>
              <a:rPr lang="es-ES" sz="2400" dirty="0">
                <a:latin typeface="Poppins" panose="00000500000000000000" pitchFamily="2" charset="0"/>
                <a:cs typeface="Poppins" panose="00000500000000000000" pitchFamily="2" charset="0"/>
              </a:rPr>
              <a:t>Contribuir al trabajo en grupo con responsabilidad y compromiso.</a:t>
            </a:r>
          </a:p>
          <a:p>
            <a:endParaRPr lang="es-ES" sz="2400" dirty="0">
              <a:latin typeface="Poppins" panose="00000500000000000000" pitchFamily="2" charset="0"/>
              <a:cs typeface="Poppins" panose="00000500000000000000" pitchFamily="2" charset="0"/>
            </a:endParaRPr>
          </a:p>
          <a:p>
            <a:r>
              <a:rPr lang="es-ES" sz="2400" b="1" dirty="0">
                <a:latin typeface="Poppins" panose="00000500000000000000" pitchFamily="2" charset="0"/>
                <a:cs typeface="Poppins" panose="00000500000000000000" pitchFamily="2" charset="0"/>
              </a:rPr>
              <a:t>Uso responsable de la tecnología</a:t>
            </a:r>
          </a:p>
          <a:p>
            <a:pPr marL="342900" indent="-342900">
              <a:buFont typeface="Arial" panose="020B0604020202020204" pitchFamily="34" charset="0"/>
              <a:buChar char="•"/>
            </a:pPr>
            <a:r>
              <a:rPr lang="es-ES" sz="2400" dirty="0">
                <a:latin typeface="Poppins" panose="00000500000000000000" pitchFamily="2" charset="0"/>
                <a:cs typeface="Poppins" panose="00000500000000000000" pitchFamily="2" charset="0"/>
              </a:rPr>
              <a:t>Mantener el micrófono apagado mientras no se interviene.</a:t>
            </a:r>
          </a:p>
          <a:p>
            <a:pPr marL="342900" indent="-342900">
              <a:buFont typeface="Arial" panose="020B0604020202020204" pitchFamily="34" charset="0"/>
              <a:buChar char="•"/>
            </a:pPr>
            <a:r>
              <a:rPr lang="es-ES" sz="2400" dirty="0">
                <a:latin typeface="Poppins" panose="00000500000000000000" pitchFamily="2" charset="0"/>
                <a:cs typeface="Poppins" panose="00000500000000000000" pitchFamily="2" charset="0"/>
              </a:rPr>
              <a:t>Usar la cámara encendida durante las sesiones sincrónicas (cuando sea posible).</a:t>
            </a:r>
          </a:p>
          <a:p>
            <a:pPr marL="342900" indent="-342900">
              <a:buFont typeface="Arial" panose="020B0604020202020204" pitchFamily="34" charset="0"/>
              <a:buChar char="•"/>
            </a:pPr>
            <a:r>
              <a:rPr lang="es-ES" sz="2400" dirty="0">
                <a:latin typeface="Poppins" panose="00000500000000000000" pitchFamily="2" charset="0"/>
                <a:cs typeface="Poppins" panose="00000500000000000000" pitchFamily="2" charset="0"/>
              </a:rPr>
              <a:t>Evitar distracciones o comportamientos inapropiados en cámara o chat</a:t>
            </a:r>
          </a:p>
          <a:p>
            <a:endParaRPr lang="es-ES" sz="2400" dirty="0">
              <a:latin typeface="Poppins" panose="00000500000000000000" pitchFamily="2" charset="0"/>
              <a:cs typeface="Poppins" panose="00000500000000000000" pitchFamily="2" charset="0"/>
            </a:endParaRPr>
          </a:p>
          <a:p>
            <a:r>
              <a:rPr lang="es-ES" sz="2400" b="1" dirty="0">
                <a:latin typeface="Poppins" panose="00000500000000000000" pitchFamily="2" charset="0"/>
                <a:cs typeface="Poppins" panose="00000500000000000000" pitchFamily="2" charset="0"/>
              </a:rPr>
              <a:t>Colaboración y apoyo mutuo</a:t>
            </a:r>
          </a:p>
          <a:p>
            <a:pPr marL="342900" indent="-342900">
              <a:buFont typeface="Arial" panose="020B0604020202020204" pitchFamily="34" charset="0"/>
              <a:buChar char="•"/>
            </a:pPr>
            <a:r>
              <a:rPr lang="es-ES" sz="2400" dirty="0">
                <a:latin typeface="Poppins" panose="00000500000000000000" pitchFamily="2" charset="0"/>
                <a:cs typeface="Poppins" panose="00000500000000000000" pitchFamily="2" charset="0"/>
              </a:rPr>
              <a:t>Promover la cooperación y el aprendizaje colectivo.</a:t>
            </a:r>
          </a:p>
          <a:p>
            <a:pPr marL="342900" indent="-342900">
              <a:buFont typeface="Arial" panose="020B0604020202020204" pitchFamily="34" charset="0"/>
              <a:buChar char="•"/>
            </a:pPr>
            <a:r>
              <a:rPr lang="es-ES" sz="2400" dirty="0">
                <a:latin typeface="Poppins" panose="00000500000000000000" pitchFamily="2" charset="0"/>
                <a:cs typeface="Poppins" panose="00000500000000000000" pitchFamily="2" charset="0"/>
              </a:rPr>
              <a:t>Compartir información y recursos útiles con el grupo.</a:t>
            </a:r>
          </a:p>
          <a:p>
            <a:pPr marL="342900" indent="-342900">
              <a:buFont typeface="Arial" panose="020B0604020202020204" pitchFamily="34" charset="0"/>
              <a:buChar char="•"/>
            </a:pPr>
            <a:r>
              <a:rPr lang="es-ES" sz="2400" dirty="0">
                <a:latin typeface="Poppins" panose="00000500000000000000" pitchFamily="2" charset="0"/>
                <a:cs typeface="Poppins" panose="00000500000000000000" pitchFamily="2" charset="0"/>
              </a:rPr>
              <a:t>Ofrecer ayuda a quienes enfrenten dificultades técnicas o académicas.</a:t>
            </a:r>
          </a:p>
          <a:p>
            <a:endParaRPr lang="es-ES" sz="2400" dirty="0"/>
          </a:p>
          <a:p>
            <a:endParaRPr lang="es-ES" sz="2400" dirty="0"/>
          </a:p>
        </p:txBody>
      </p:sp>
      <p:pic>
        <p:nvPicPr>
          <p:cNvPr id="9218" name="Picture 2" descr="Respect - Free miscellaneous icons">
            <a:extLst>
              <a:ext uri="{FF2B5EF4-FFF2-40B4-BE49-F238E27FC236}">
                <a16:creationId xmlns:a16="http://schemas.microsoft.com/office/drawing/2014/main" id="{CA993F87-F588-E762-C68E-1183698350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73275" y="1926617"/>
            <a:ext cx="1423046" cy="142304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Participation Special Lineal color icon | Freepik">
            <a:extLst>
              <a:ext uri="{FF2B5EF4-FFF2-40B4-BE49-F238E27FC236}">
                <a16:creationId xmlns:a16="http://schemas.microsoft.com/office/drawing/2014/main" id="{FEEAA423-E78B-588A-4828-604D6E2C53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56185" y="3755417"/>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Responsibility - Free business and finance icons">
            <a:extLst>
              <a:ext uri="{FF2B5EF4-FFF2-40B4-BE49-F238E27FC236}">
                <a16:creationId xmlns:a16="http://schemas.microsoft.com/office/drawing/2014/main" id="{FF86BB84-46D6-754F-0ECF-68248AAC432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99792" y="5759477"/>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Colaboración - Iconos gratis de personas">
            <a:extLst>
              <a:ext uri="{FF2B5EF4-FFF2-40B4-BE49-F238E27FC236}">
                <a16:creationId xmlns:a16="http://schemas.microsoft.com/office/drawing/2014/main" id="{0B360638-B1DC-E540-62C3-86A0BFC79B2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22798" y="8022617"/>
            <a:ext cx="1524000" cy="1524000"/>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32BE8CE9-A950-2AD2-472E-BB3E86269E65}"/>
              </a:ext>
            </a:extLst>
          </p:cNvPr>
          <p:cNvSpPr txBox="1"/>
          <p:nvPr/>
        </p:nvSpPr>
        <p:spPr>
          <a:xfrm>
            <a:off x="1295400" y="440056"/>
            <a:ext cx="9184640" cy="584775"/>
          </a:xfrm>
          <a:prstGeom prst="rect">
            <a:avLst/>
          </a:prstGeom>
          <a:noFill/>
        </p:spPr>
        <p:txBody>
          <a:bodyPr wrap="square">
            <a:spAutoFit/>
          </a:bodyPr>
          <a:lstStyle/>
          <a:p>
            <a:r>
              <a:rPr lang="es-ES" sz="3200" b="1" dirty="0">
                <a:latin typeface="Poppins 1 Bold" panose="020B0604020202020204" charset="0"/>
                <a:cs typeface="Poppins 1 Bold" panose="020B0604020202020204" charset="0"/>
              </a:rPr>
              <a:t>Hagamos un acuerdo de convivencia.</a:t>
            </a:r>
            <a:endParaRPr lang="es-MX" sz="3200" dirty="0">
              <a:latin typeface="Poppins 1 Bold" panose="020B0604020202020204" charset="0"/>
              <a:cs typeface="Poppins 1 Bold" panose="020B0604020202020204" charset="0"/>
            </a:endParaRPr>
          </a:p>
        </p:txBody>
      </p:sp>
    </p:spTree>
    <p:extLst>
      <p:ext uri="{BB962C8B-B14F-4D97-AF65-F5344CB8AC3E}">
        <p14:creationId xmlns:p14="http://schemas.microsoft.com/office/powerpoint/2010/main" val="25310684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3FDFD-1593-0E35-29B3-E772B36DAB6E}"/>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5AF2EDB9-A95C-3F26-641B-EA95C475EA25}"/>
              </a:ext>
            </a:extLst>
          </p:cNvPr>
          <p:cNvGrpSpPr/>
          <p:nvPr/>
        </p:nvGrpSpPr>
        <p:grpSpPr>
          <a:xfrm>
            <a:off x="-914400" y="1638300"/>
            <a:ext cx="8378371" cy="45719"/>
            <a:chOff x="0" y="0"/>
            <a:chExt cx="1495010" cy="20069"/>
          </a:xfrm>
        </p:grpSpPr>
        <p:sp>
          <p:nvSpPr>
            <p:cNvPr id="4" name="Freeform 4">
              <a:extLst>
                <a:ext uri="{FF2B5EF4-FFF2-40B4-BE49-F238E27FC236}">
                  <a16:creationId xmlns:a16="http://schemas.microsoft.com/office/drawing/2014/main" id="{146D5C74-2A02-B0DD-473D-E4938870D3DA}"/>
                </a:ext>
              </a:extLst>
            </p:cNvPr>
            <p:cNvSpPr/>
            <p:nvPr/>
          </p:nvSpPr>
          <p:spPr>
            <a:xfrm>
              <a:off x="0" y="0"/>
              <a:ext cx="1495010" cy="20069"/>
            </a:xfrm>
            <a:custGeom>
              <a:avLst/>
              <a:gdLst/>
              <a:ahLst/>
              <a:cxnLst/>
              <a:rect l="l" t="t" r="r" b="b"/>
              <a:pathLst>
                <a:path w="1495010" h="20069">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5" name="TextBox 5">
              <a:extLst>
                <a:ext uri="{FF2B5EF4-FFF2-40B4-BE49-F238E27FC236}">
                  <a16:creationId xmlns:a16="http://schemas.microsoft.com/office/drawing/2014/main" id="{036C2E93-1645-112C-A078-AC53CEC78D62}"/>
                </a:ext>
              </a:extLst>
            </p:cNvPr>
            <p:cNvSpPr txBox="1"/>
            <p:nvPr/>
          </p:nvSpPr>
          <p:spPr>
            <a:xfrm>
              <a:off x="0" y="-38100"/>
              <a:ext cx="1495010" cy="58169"/>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F2D0BF2A-0175-E89A-57A5-1F59824C9D09}"/>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A86B7BE9-F33C-0B7A-D2A8-180683699216}"/>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DD30F047-0340-DDFF-1758-5357149BE8F9}"/>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F434D3A5-7CBD-5AAB-A0E8-A24A44350A71}"/>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D90188B9-3883-A908-97C1-7C648AEF1AEB}"/>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7E93E079-F54C-6D2A-B2B0-229406AA7F60}"/>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84006182-50C2-CDAD-E5F3-F49C08A51713}"/>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75920951-C25F-C051-8A5C-888D98DADEB4}"/>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AEC2870A-036C-5067-C6B9-AC505A846DC3}"/>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36" name="TextBox 36">
            <a:extLst>
              <a:ext uri="{FF2B5EF4-FFF2-40B4-BE49-F238E27FC236}">
                <a16:creationId xmlns:a16="http://schemas.microsoft.com/office/drawing/2014/main" id="{24D295EC-F7F6-D4FD-DB58-8391056CB2F7}"/>
              </a:ext>
            </a:extLst>
          </p:cNvPr>
          <p:cNvSpPr txBox="1"/>
          <p:nvPr/>
        </p:nvSpPr>
        <p:spPr>
          <a:xfrm>
            <a:off x="246743" y="772046"/>
            <a:ext cx="14002657" cy="595804"/>
          </a:xfrm>
          <a:prstGeom prst="rect">
            <a:avLst/>
          </a:prstGeom>
        </p:spPr>
        <p:txBody>
          <a:bodyPr wrap="square" lIns="0" tIns="0" rIns="0" bIns="0" rtlCol="0" anchor="t">
            <a:spAutoFit/>
          </a:bodyPr>
          <a:lstStyle/>
          <a:p>
            <a:pPr algn="ctr">
              <a:lnSpc>
                <a:spcPts val="5040"/>
              </a:lnSpc>
            </a:pPr>
            <a:r>
              <a:rPr lang="es-MX" sz="3200" noProof="0" dirty="0">
                <a:solidFill>
                  <a:srgbClr val="1F1F1D"/>
                </a:solidFill>
                <a:latin typeface="Poppins 1 Bold" panose="020B0604020202020204" charset="0"/>
                <a:ea typeface="Poppins 2"/>
                <a:cs typeface="Poppins 1 Bold" panose="020B0604020202020204" charset="0"/>
                <a:sym typeface="Poppins 2"/>
              </a:rPr>
              <a:t>Mientras tanto, en desarrollo de software ….</a:t>
            </a:r>
            <a:endParaRPr lang="es-CO" sz="3200" noProof="0" dirty="0">
              <a:solidFill>
                <a:srgbClr val="1F1F1D"/>
              </a:solidFill>
              <a:latin typeface="Poppins 1 Bold" panose="020B0604020202020204" charset="0"/>
              <a:ea typeface="Poppins 2"/>
              <a:cs typeface="Poppins 1 Bold" panose="020B0604020202020204" charset="0"/>
              <a:sym typeface="Poppins 2"/>
            </a:endParaRPr>
          </a:p>
        </p:txBody>
      </p:sp>
      <p:pic>
        <p:nvPicPr>
          <p:cNvPr id="15" name="Imagen 14">
            <a:extLst>
              <a:ext uri="{FF2B5EF4-FFF2-40B4-BE49-F238E27FC236}">
                <a16:creationId xmlns:a16="http://schemas.microsoft.com/office/drawing/2014/main" id="{25F11D54-71D1-DD34-9A4A-01A21C382F79}"/>
              </a:ext>
            </a:extLst>
          </p:cNvPr>
          <p:cNvPicPr>
            <a:picLocks noChangeAspect="1"/>
          </p:cNvPicPr>
          <p:nvPr/>
        </p:nvPicPr>
        <p:blipFill>
          <a:blip r:embed="rId4"/>
          <a:stretch>
            <a:fillRect/>
          </a:stretch>
        </p:blipFill>
        <p:spPr>
          <a:xfrm>
            <a:off x="838200" y="3543300"/>
            <a:ext cx="8049748" cy="3524742"/>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CuadroTexto 16">
            <a:extLst>
              <a:ext uri="{FF2B5EF4-FFF2-40B4-BE49-F238E27FC236}">
                <a16:creationId xmlns:a16="http://schemas.microsoft.com/office/drawing/2014/main" id="{11EB7B85-DA52-E188-9B90-7739CF62A5DB}"/>
              </a:ext>
            </a:extLst>
          </p:cNvPr>
          <p:cNvSpPr txBox="1"/>
          <p:nvPr/>
        </p:nvSpPr>
        <p:spPr>
          <a:xfrm>
            <a:off x="9482309" y="2095500"/>
            <a:ext cx="7815092" cy="7478970"/>
          </a:xfrm>
          <a:prstGeom prst="rect">
            <a:avLst/>
          </a:prstGeom>
          <a:noFill/>
        </p:spPr>
        <p:txBody>
          <a:bodyPr wrap="square">
            <a:spAutoFit/>
          </a:bodyPr>
          <a:lstStyle/>
          <a:p>
            <a:r>
              <a:rPr lang="es-ES" sz="2400" b="1" dirty="0"/>
              <a:t>Posición central</a:t>
            </a:r>
          </a:p>
          <a:p>
            <a:endParaRPr lang="es-ES" sz="2400" b="1" dirty="0"/>
          </a:p>
          <a:p>
            <a:r>
              <a:rPr lang="es-ES" sz="2400" dirty="0"/>
              <a:t>El </a:t>
            </a:r>
            <a:r>
              <a:rPr lang="es-ES" sz="2400" b="1" dirty="0"/>
              <a:t>data </a:t>
            </a:r>
            <a:r>
              <a:rPr lang="es-ES" sz="2400" b="1" dirty="0" err="1"/>
              <a:t>engineer</a:t>
            </a:r>
            <a:r>
              <a:rPr lang="es-ES" sz="2400" dirty="0"/>
              <a:t> actúa como un </a:t>
            </a:r>
            <a:r>
              <a:rPr lang="es-ES" sz="2400" b="1" dirty="0"/>
              <a:t>nodo de conexión</a:t>
            </a:r>
            <a:r>
              <a:rPr lang="es-ES" sz="2400" dirty="0"/>
              <a:t> entre:</a:t>
            </a:r>
          </a:p>
          <a:p>
            <a:endParaRPr lang="es-ES" sz="2400" dirty="0"/>
          </a:p>
          <a:p>
            <a:r>
              <a:rPr lang="es-ES" sz="2400" b="1" dirty="0"/>
              <a:t>Productores de datos:</a:t>
            </a:r>
            <a:r>
              <a:rPr lang="es-ES" sz="2400" dirty="0"/>
              <a:t> arquitectos de datos, ingenieros de software, DevOps o </a:t>
            </a:r>
            <a:r>
              <a:rPr lang="es-ES" sz="2400" dirty="0" err="1"/>
              <a:t>SREs.</a:t>
            </a:r>
            <a:endParaRPr lang="es-ES" sz="2400" dirty="0"/>
          </a:p>
          <a:p>
            <a:r>
              <a:rPr lang="es-ES" sz="2400" b="1" dirty="0"/>
              <a:t>Consumidores de datos:</a:t>
            </a:r>
            <a:r>
              <a:rPr lang="es-ES" sz="2400" dirty="0"/>
              <a:t> analistas, científicos de datos y ML </a:t>
            </a:r>
            <a:r>
              <a:rPr lang="es-ES" sz="2400" dirty="0" err="1"/>
              <a:t>engineers</a:t>
            </a:r>
            <a:r>
              <a:rPr lang="es-ES" sz="2400" dirty="0"/>
              <a:t>.</a:t>
            </a:r>
          </a:p>
          <a:p>
            <a:r>
              <a:rPr lang="es-ES" sz="2400" dirty="0"/>
              <a:t>Su trabajo es facilitar el flujo, la calidad y la disponibilidad de los datos para los distintos equipos.</a:t>
            </a:r>
          </a:p>
          <a:p>
            <a:endParaRPr lang="es-ES" sz="2400" dirty="0"/>
          </a:p>
          <a:p>
            <a:endParaRPr lang="es-ES" sz="2400" dirty="0"/>
          </a:p>
          <a:p>
            <a:r>
              <a:rPr lang="es-ES" sz="2400" dirty="0"/>
              <a:t>El </a:t>
            </a:r>
            <a:r>
              <a:rPr lang="es-ES" sz="2400" b="1" dirty="0"/>
              <a:t>data </a:t>
            </a:r>
            <a:r>
              <a:rPr lang="es-ES" sz="2400" b="1" dirty="0" err="1"/>
              <a:t>engineer</a:t>
            </a:r>
            <a:r>
              <a:rPr lang="es-ES" sz="2400" dirty="0"/>
              <a:t> es el </a:t>
            </a:r>
            <a:r>
              <a:rPr lang="es-ES" sz="2400" b="1" dirty="0"/>
              <a:t>eje que conecta la generación, el procesamiento y el consumo de datos</a:t>
            </a:r>
            <a:r>
              <a:rPr lang="es-ES" sz="2400" dirty="0"/>
              <a:t> dentro de una organización.</a:t>
            </a:r>
          </a:p>
          <a:p>
            <a:br>
              <a:rPr lang="es-ES" sz="2400" dirty="0"/>
            </a:br>
            <a:r>
              <a:rPr lang="es-ES" sz="2400" dirty="0"/>
              <a:t>Su éxito depende de su capacidad para </a:t>
            </a:r>
            <a:r>
              <a:rPr lang="es-ES" sz="2400" b="1" dirty="0"/>
              <a:t>colaborar transversalmente</a:t>
            </a:r>
            <a:r>
              <a:rPr lang="es-ES" sz="2400" dirty="0"/>
              <a:t>, comprender la </a:t>
            </a:r>
            <a:r>
              <a:rPr lang="es-ES" sz="2400" b="1" dirty="0"/>
              <a:t>arquitectura global</a:t>
            </a:r>
            <a:r>
              <a:rPr lang="es-ES" sz="2400" dirty="0"/>
              <a:t>, y construir </a:t>
            </a:r>
            <a:r>
              <a:rPr lang="es-ES" sz="2400" b="1" dirty="0"/>
              <a:t>sistemas automatizados y escalables</a:t>
            </a:r>
            <a:r>
              <a:rPr lang="es-ES" sz="2400" dirty="0"/>
              <a:t> que habiliten analítica, machine </a:t>
            </a:r>
            <a:r>
              <a:rPr lang="es-ES" sz="2400" dirty="0" err="1"/>
              <a:t>learning</a:t>
            </a:r>
            <a:r>
              <a:rPr lang="es-ES" sz="2400" dirty="0"/>
              <a:t> y operaciones confiables.</a:t>
            </a:r>
          </a:p>
        </p:txBody>
      </p:sp>
      <p:sp>
        <p:nvSpPr>
          <p:cNvPr id="16" name="CuadroTexto 15">
            <a:extLst>
              <a:ext uri="{FF2B5EF4-FFF2-40B4-BE49-F238E27FC236}">
                <a16:creationId xmlns:a16="http://schemas.microsoft.com/office/drawing/2014/main" id="{00E6FC4C-B1B7-19DB-E4CD-70036CDC5835}"/>
              </a:ext>
            </a:extLst>
          </p:cNvPr>
          <p:cNvSpPr txBox="1"/>
          <p:nvPr/>
        </p:nvSpPr>
        <p:spPr>
          <a:xfrm>
            <a:off x="800100" y="7581900"/>
            <a:ext cx="8125948" cy="646331"/>
          </a:xfrm>
          <a:prstGeom prst="rect">
            <a:avLst/>
          </a:prstGeom>
          <a:noFill/>
        </p:spPr>
        <p:txBody>
          <a:bodyPr wrap="square">
            <a:spAutoFit/>
          </a:bodyPr>
          <a:lstStyle/>
          <a:p>
            <a:r>
              <a:rPr lang="en-US" dirty="0"/>
              <a:t>Imagen </a:t>
            </a:r>
            <a:r>
              <a:rPr lang="en-US" dirty="0" err="1"/>
              <a:t>tomada</a:t>
            </a:r>
            <a:r>
              <a:rPr lang="en-US" dirty="0"/>
              <a:t> de:</a:t>
            </a:r>
          </a:p>
          <a:p>
            <a:r>
              <a:rPr lang="en-US" dirty="0"/>
              <a:t>Reis, J., &amp; Housley, M. (2022). </a:t>
            </a:r>
            <a:r>
              <a:rPr lang="en-US" i="1" dirty="0"/>
              <a:t>Fundamentals of Data Engineering</a:t>
            </a:r>
            <a:r>
              <a:rPr lang="en-US" dirty="0"/>
              <a:t>. O'Reilly Media, Inc.</a:t>
            </a:r>
            <a:endParaRPr lang="es-CO" dirty="0"/>
          </a:p>
        </p:txBody>
      </p:sp>
    </p:spTree>
    <p:extLst>
      <p:ext uri="{BB962C8B-B14F-4D97-AF65-F5344CB8AC3E}">
        <p14:creationId xmlns:p14="http://schemas.microsoft.com/office/powerpoint/2010/main" val="1126843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3D2D7-F379-FC48-347A-F6833FE1B82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FF5DDE9-037D-FD01-8E78-D2C976F7AAA0}"/>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6CD207C4-A3B1-FDAA-E7A0-A58D8E386403}"/>
              </a:ext>
            </a:extLst>
          </p:cNvPr>
          <p:cNvGrpSpPr/>
          <p:nvPr/>
        </p:nvGrpSpPr>
        <p:grpSpPr>
          <a:xfrm>
            <a:off x="-685800" y="1172510"/>
            <a:ext cx="8378371" cy="45719"/>
            <a:chOff x="0" y="0"/>
            <a:chExt cx="1495010" cy="20069"/>
          </a:xfrm>
        </p:grpSpPr>
        <p:sp>
          <p:nvSpPr>
            <p:cNvPr id="4" name="Freeform 4">
              <a:extLst>
                <a:ext uri="{FF2B5EF4-FFF2-40B4-BE49-F238E27FC236}">
                  <a16:creationId xmlns:a16="http://schemas.microsoft.com/office/drawing/2014/main" id="{18229716-D4F9-12E1-C93D-437D759CAE81}"/>
                </a:ext>
              </a:extLst>
            </p:cNvPr>
            <p:cNvSpPr/>
            <p:nvPr/>
          </p:nvSpPr>
          <p:spPr>
            <a:xfrm>
              <a:off x="0" y="0"/>
              <a:ext cx="1495010" cy="20069"/>
            </a:xfrm>
            <a:custGeom>
              <a:avLst/>
              <a:gdLst/>
              <a:ahLst/>
              <a:cxnLst/>
              <a:rect l="l" t="t" r="r" b="b"/>
              <a:pathLst>
                <a:path w="1495010" h="20069">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5" name="TextBox 5">
              <a:extLst>
                <a:ext uri="{FF2B5EF4-FFF2-40B4-BE49-F238E27FC236}">
                  <a16:creationId xmlns:a16="http://schemas.microsoft.com/office/drawing/2014/main" id="{F8EA2336-328C-71FC-4A33-19362D11BB9F}"/>
                </a:ext>
              </a:extLst>
            </p:cNvPr>
            <p:cNvSpPr txBox="1"/>
            <p:nvPr/>
          </p:nvSpPr>
          <p:spPr>
            <a:xfrm>
              <a:off x="0" y="-38100"/>
              <a:ext cx="1495010" cy="58169"/>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B6520A72-BFC3-F34A-C5F6-306276A51521}"/>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3D4F1C39-4048-ED4A-0B2D-A32B591FAEE6}"/>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2F58119D-49EF-663B-7D4D-097F9A0616DD}"/>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FFCE35E1-7368-5414-B1DC-D29318CCDBA4}"/>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54A29F06-9629-3D48-FDA5-C6CC1495ADDD}"/>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0BDBDB18-8E2F-EDB2-AC71-3C9191809956}"/>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5FAE03AA-82CB-9FFC-053F-469B87DA2C50}"/>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FF46A30B-8534-89BC-8484-9F52B80FF682}"/>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EA0C485C-63E3-D9A4-F9E5-5B21BD41A0A3}"/>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grpSp>
        <p:nvGrpSpPr>
          <p:cNvPr id="19" name="Grupo 18">
            <a:extLst>
              <a:ext uri="{FF2B5EF4-FFF2-40B4-BE49-F238E27FC236}">
                <a16:creationId xmlns:a16="http://schemas.microsoft.com/office/drawing/2014/main" id="{4162DB7B-0101-1784-DD72-09FFA25951D2}"/>
              </a:ext>
            </a:extLst>
          </p:cNvPr>
          <p:cNvGrpSpPr/>
          <p:nvPr/>
        </p:nvGrpSpPr>
        <p:grpSpPr>
          <a:xfrm>
            <a:off x="2667000" y="1562100"/>
            <a:ext cx="11827565" cy="8446136"/>
            <a:chOff x="2590800" y="1714500"/>
            <a:chExt cx="11827565" cy="8446136"/>
          </a:xfrm>
        </p:grpSpPr>
        <p:pic>
          <p:nvPicPr>
            <p:cNvPr id="15" name="Marcador de contenido 4">
              <a:extLst>
                <a:ext uri="{FF2B5EF4-FFF2-40B4-BE49-F238E27FC236}">
                  <a16:creationId xmlns:a16="http://schemas.microsoft.com/office/drawing/2014/main" id="{A98F8E5C-6026-F6EF-DEFA-F56FD5220BBA}"/>
                </a:ext>
              </a:extLst>
            </p:cNvPr>
            <p:cNvPicPr>
              <a:picLocks noChangeAspect="1"/>
            </p:cNvPicPr>
            <p:nvPr/>
          </p:nvPicPr>
          <p:blipFill>
            <a:blip r:embed="rId5"/>
            <a:stretch>
              <a:fillRect/>
            </a:stretch>
          </p:blipFill>
          <p:spPr>
            <a:xfrm>
              <a:off x="2590800" y="1714500"/>
              <a:ext cx="5913783" cy="4223068"/>
            </a:xfrm>
            <a:prstGeom prst="rect">
              <a:avLst/>
            </a:prstGeom>
          </p:spPr>
        </p:pic>
        <p:pic>
          <p:nvPicPr>
            <p:cNvPr id="16" name="Imagen 15">
              <a:extLst>
                <a:ext uri="{FF2B5EF4-FFF2-40B4-BE49-F238E27FC236}">
                  <a16:creationId xmlns:a16="http://schemas.microsoft.com/office/drawing/2014/main" id="{9186D33D-89EF-DE31-0688-3958315452D5}"/>
                </a:ext>
              </a:extLst>
            </p:cNvPr>
            <p:cNvPicPr>
              <a:picLocks noChangeAspect="1"/>
            </p:cNvPicPr>
            <p:nvPr/>
          </p:nvPicPr>
          <p:blipFill>
            <a:blip r:embed="rId6"/>
            <a:stretch>
              <a:fillRect/>
            </a:stretch>
          </p:blipFill>
          <p:spPr>
            <a:xfrm>
              <a:off x="8504583" y="1714500"/>
              <a:ext cx="5913782" cy="4223068"/>
            </a:xfrm>
            <a:prstGeom prst="rect">
              <a:avLst/>
            </a:prstGeom>
          </p:spPr>
        </p:pic>
        <p:pic>
          <p:nvPicPr>
            <p:cNvPr id="17" name="Imagen 16">
              <a:extLst>
                <a:ext uri="{FF2B5EF4-FFF2-40B4-BE49-F238E27FC236}">
                  <a16:creationId xmlns:a16="http://schemas.microsoft.com/office/drawing/2014/main" id="{7B7FC6DF-7643-6040-1119-F19266B8BA93}"/>
                </a:ext>
              </a:extLst>
            </p:cNvPr>
            <p:cNvPicPr>
              <a:picLocks noChangeAspect="1"/>
            </p:cNvPicPr>
            <p:nvPr/>
          </p:nvPicPr>
          <p:blipFill>
            <a:blip r:embed="rId7"/>
            <a:stretch>
              <a:fillRect/>
            </a:stretch>
          </p:blipFill>
          <p:spPr>
            <a:xfrm>
              <a:off x="2590801" y="5937568"/>
              <a:ext cx="5913782" cy="4223068"/>
            </a:xfrm>
            <a:prstGeom prst="rect">
              <a:avLst/>
            </a:prstGeom>
          </p:spPr>
        </p:pic>
        <p:pic>
          <p:nvPicPr>
            <p:cNvPr id="18" name="Imagen 17">
              <a:extLst>
                <a:ext uri="{FF2B5EF4-FFF2-40B4-BE49-F238E27FC236}">
                  <a16:creationId xmlns:a16="http://schemas.microsoft.com/office/drawing/2014/main" id="{3E772019-3731-EEEC-686A-A218CBBCB79A}"/>
                </a:ext>
              </a:extLst>
            </p:cNvPr>
            <p:cNvPicPr>
              <a:picLocks noChangeAspect="1"/>
            </p:cNvPicPr>
            <p:nvPr/>
          </p:nvPicPr>
          <p:blipFill>
            <a:blip r:embed="rId8"/>
            <a:stretch>
              <a:fillRect/>
            </a:stretch>
          </p:blipFill>
          <p:spPr>
            <a:xfrm>
              <a:off x="8504584" y="5937568"/>
              <a:ext cx="5913781" cy="4223068"/>
            </a:xfrm>
            <a:prstGeom prst="rect">
              <a:avLst/>
            </a:prstGeom>
          </p:spPr>
        </p:pic>
      </p:grpSp>
      <p:sp>
        <p:nvSpPr>
          <p:cNvPr id="21" name="TextBox 36">
            <a:extLst>
              <a:ext uri="{FF2B5EF4-FFF2-40B4-BE49-F238E27FC236}">
                <a16:creationId xmlns:a16="http://schemas.microsoft.com/office/drawing/2014/main" id="{B43BDAAD-21A2-D00D-892B-58DD68C77841}"/>
              </a:ext>
            </a:extLst>
          </p:cNvPr>
          <p:cNvSpPr txBox="1"/>
          <p:nvPr/>
        </p:nvSpPr>
        <p:spPr>
          <a:xfrm>
            <a:off x="-1524000" y="223095"/>
            <a:ext cx="14002657" cy="604012"/>
          </a:xfrm>
          <a:prstGeom prst="rect">
            <a:avLst/>
          </a:prstGeom>
        </p:spPr>
        <p:txBody>
          <a:bodyPr wrap="square" lIns="0" tIns="0" rIns="0" bIns="0" rtlCol="0" anchor="t">
            <a:spAutoFit/>
          </a:bodyPr>
          <a:lstStyle/>
          <a:p>
            <a:pPr algn="ctr">
              <a:lnSpc>
                <a:spcPts val="5040"/>
              </a:lnSpc>
            </a:pPr>
            <a:r>
              <a:rPr lang="es-MX" sz="3200" noProof="0" dirty="0">
                <a:solidFill>
                  <a:srgbClr val="1F1F1D"/>
                </a:solidFill>
                <a:latin typeface="Poppins 1 Bold" panose="020B0604020202020204" charset="0"/>
                <a:ea typeface="Poppins 2"/>
                <a:cs typeface="Poppins 1 Bold" panose="020B0604020202020204" charset="0"/>
                <a:sym typeface="Poppins 2"/>
              </a:rPr>
              <a:t>Comparación</a:t>
            </a:r>
            <a:r>
              <a:rPr lang="es-MX" sz="3200" dirty="0">
                <a:solidFill>
                  <a:srgbClr val="1F1F1D"/>
                </a:solidFill>
                <a:latin typeface="Poppins 1 Bold" panose="020B0604020202020204" charset="0"/>
                <a:ea typeface="Poppins 2"/>
                <a:cs typeface="Poppins 1 Bold" panose="020B0604020202020204" charset="0"/>
                <a:sym typeface="Poppins 2"/>
              </a:rPr>
              <a:t> con otro roles de datos</a:t>
            </a:r>
            <a:endParaRPr lang="es-CO" sz="3200" noProof="0" dirty="0">
              <a:solidFill>
                <a:srgbClr val="1F1F1D"/>
              </a:solidFill>
              <a:latin typeface="Poppins 1 Bold" panose="020B0604020202020204" charset="0"/>
              <a:ea typeface="Poppins 2"/>
              <a:cs typeface="Poppins 1 Bold" panose="020B0604020202020204" charset="0"/>
              <a:sym typeface="Poppins 2"/>
            </a:endParaRPr>
          </a:p>
        </p:txBody>
      </p:sp>
      <p:sp>
        <p:nvSpPr>
          <p:cNvPr id="22" name="CuadroTexto 21">
            <a:extLst>
              <a:ext uri="{FF2B5EF4-FFF2-40B4-BE49-F238E27FC236}">
                <a16:creationId xmlns:a16="http://schemas.microsoft.com/office/drawing/2014/main" id="{1B3534E5-998D-2CBE-B7B0-2C77F9C88C2A}"/>
              </a:ext>
            </a:extLst>
          </p:cNvPr>
          <p:cNvSpPr txBox="1"/>
          <p:nvPr/>
        </p:nvSpPr>
        <p:spPr>
          <a:xfrm>
            <a:off x="15544800" y="2781300"/>
            <a:ext cx="1752600" cy="1754326"/>
          </a:xfrm>
          <a:prstGeom prst="rect">
            <a:avLst/>
          </a:prstGeom>
          <a:noFill/>
        </p:spPr>
        <p:txBody>
          <a:bodyPr wrap="square">
            <a:spAutoFit/>
          </a:bodyPr>
          <a:lstStyle/>
          <a:p>
            <a:r>
              <a:rPr lang="es-CO" dirty="0"/>
              <a:t>Tomado de: https://www.react-graph-gallery.com/example/radar-chart-animation</a:t>
            </a:r>
          </a:p>
        </p:txBody>
      </p:sp>
    </p:spTree>
    <p:extLst>
      <p:ext uri="{BB962C8B-B14F-4D97-AF65-F5344CB8AC3E}">
        <p14:creationId xmlns:p14="http://schemas.microsoft.com/office/powerpoint/2010/main" val="8733338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C1DAE-A1F6-B7C8-7960-53CED9E2687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10406DD-8108-C02D-7167-53083BAA5796}"/>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55FAE1D9-3268-F0AB-99ED-3BCD51C1DDB0}"/>
              </a:ext>
            </a:extLst>
          </p:cNvPr>
          <p:cNvGrpSpPr/>
          <p:nvPr/>
        </p:nvGrpSpPr>
        <p:grpSpPr>
          <a:xfrm>
            <a:off x="-834571" y="1440181"/>
            <a:ext cx="8378371" cy="45719"/>
            <a:chOff x="0" y="0"/>
            <a:chExt cx="1495010" cy="20069"/>
          </a:xfrm>
        </p:grpSpPr>
        <p:sp>
          <p:nvSpPr>
            <p:cNvPr id="4" name="Freeform 4">
              <a:extLst>
                <a:ext uri="{FF2B5EF4-FFF2-40B4-BE49-F238E27FC236}">
                  <a16:creationId xmlns:a16="http://schemas.microsoft.com/office/drawing/2014/main" id="{56E75778-A285-EFAD-85F1-AB7C4357B647}"/>
                </a:ext>
              </a:extLst>
            </p:cNvPr>
            <p:cNvSpPr/>
            <p:nvPr/>
          </p:nvSpPr>
          <p:spPr>
            <a:xfrm>
              <a:off x="0" y="0"/>
              <a:ext cx="1495010" cy="20069"/>
            </a:xfrm>
            <a:custGeom>
              <a:avLst/>
              <a:gdLst/>
              <a:ahLst/>
              <a:cxnLst/>
              <a:rect l="l" t="t" r="r" b="b"/>
              <a:pathLst>
                <a:path w="1495010" h="20069">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5" name="TextBox 5">
              <a:extLst>
                <a:ext uri="{FF2B5EF4-FFF2-40B4-BE49-F238E27FC236}">
                  <a16:creationId xmlns:a16="http://schemas.microsoft.com/office/drawing/2014/main" id="{9C1CEB7E-E80D-66BC-F792-7E4A28A5452B}"/>
                </a:ext>
              </a:extLst>
            </p:cNvPr>
            <p:cNvSpPr txBox="1"/>
            <p:nvPr/>
          </p:nvSpPr>
          <p:spPr>
            <a:xfrm>
              <a:off x="0" y="-38100"/>
              <a:ext cx="1495010" cy="58169"/>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000751E6-12A5-4B06-0438-FAB698BB9C21}"/>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42C7CC14-B6D9-92E9-AC02-34BDBC5BA92A}"/>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C3518835-79CA-7F3F-CE92-2653C11C1EEB}"/>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F62160A9-60A7-5345-639F-6ACFA1BD1766}"/>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0035352D-AB06-858D-AE59-03A8A0825E12}"/>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4BDC01BC-107B-CF2B-223F-EAE1369F47F1}"/>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F82039E0-534B-B881-9A30-B64F14987ED7}"/>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AA8184FB-1ABD-7FAC-92A3-EE88C2E08FEA}"/>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AB940ADF-49EA-9C76-C76F-76C92BB481A5}"/>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36" name="TextBox 36">
            <a:extLst>
              <a:ext uri="{FF2B5EF4-FFF2-40B4-BE49-F238E27FC236}">
                <a16:creationId xmlns:a16="http://schemas.microsoft.com/office/drawing/2014/main" id="{CF6068E9-B0E4-A427-0317-2EAE2CD43B24}"/>
              </a:ext>
            </a:extLst>
          </p:cNvPr>
          <p:cNvSpPr txBox="1"/>
          <p:nvPr/>
        </p:nvSpPr>
        <p:spPr>
          <a:xfrm>
            <a:off x="246743" y="772046"/>
            <a:ext cx="8059057" cy="595804"/>
          </a:xfrm>
          <a:prstGeom prst="rect">
            <a:avLst/>
          </a:prstGeom>
        </p:spPr>
        <p:txBody>
          <a:bodyPr wrap="square" lIns="0" tIns="0" rIns="0" bIns="0" rtlCol="0" anchor="t">
            <a:spAutoFit/>
          </a:bodyPr>
          <a:lstStyle/>
          <a:p>
            <a:pPr algn="ctr">
              <a:lnSpc>
                <a:spcPts val="5040"/>
              </a:lnSpc>
            </a:pPr>
            <a:r>
              <a:rPr lang="es-MX" sz="3200" noProof="0" dirty="0">
                <a:solidFill>
                  <a:srgbClr val="1F1F1D"/>
                </a:solidFill>
                <a:latin typeface="Poppins" panose="00000500000000000000" pitchFamily="2" charset="0"/>
                <a:ea typeface="Poppins 2"/>
                <a:cs typeface="Poppins" panose="00000500000000000000" pitchFamily="2" charset="0"/>
                <a:sym typeface="Poppins 2"/>
              </a:rPr>
              <a:t>Mi forma de enseñar</a:t>
            </a:r>
            <a:endParaRPr lang="es-CO" sz="3200" noProof="0" dirty="0">
              <a:solidFill>
                <a:srgbClr val="1F1F1D"/>
              </a:solidFill>
              <a:latin typeface="Poppins" panose="00000500000000000000" pitchFamily="2" charset="0"/>
              <a:ea typeface="Poppins 2"/>
              <a:cs typeface="Poppins" panose="00000500000000000000" pitchFamily="2" charset="0"/>
              <a:sym typeface="Poppins 2"/>
            </a:endParaRPr>
          </a:p>
        </p:txBody>
      </p:sp>
      <p:sp>
        <p:nvSpPr>
          <p:cNvPr id="16" name="CuadroTexto 15">
            <a:extLst>
              <a:ext uri="{FF2B5EF4-FFF2-40B4-BE49-F238E27FC236}">
                <a16:creationId xmlns:a16="http://schemas.microsoft.com/office/drawing/2014/main" id="{C725FC8D-39DD-0D03-A81C-0E726D8BCE3A}"/>
              </a:ext>
            </a:extLst>
          </p:cNvPr>
          <p:cNvSpPr txBox="1"/>
          <p:nvPr/>
        </p:nvSpPr>
        <p:spPr>
          <a:xfrm>
            <a:off x="3166212" y="2857500"/>
            <a:ext cx="5596788" cy="6001643"/>
          </a:xfrm>
          <a:prstGeom prst="rect">
            <a:avLst/>
          </a:prstGeom>
          <a:noFill/>
        </p:spPr>
        <p:txBody>
          <a:bodyPr wrap="square">
            <a:spAutoFit/>
          </a:bodyPr>
          <a:lstStyle/>
          <a:p>
            <a:pPr algn="just"/>
            <a:r>
              <a:rPr lang="es-ES" sz="2000" b="1" dirty="0">
                <a:latin typeface="Poppins" panose="00000500000000000000" pitchFamily="2" charset="0"/>
                <a:cs typeface="Poppins" panose="00000500000000000000" pitchFamily="2" charset="0"/>
              </a:rPr>
              <a:t>Aprender haciendo</a:t>
            </a:r>
          </a:p>
          <a:p>
            <a:pPr algn="just"/>
            <a:br>
              <a:rPr lang="es-ES" sz="2000" dirty="0">
                <a:latin typeface="Poppins" panose="00000500000000000000" pitchFamily="2" charset="0"/>
                <a:cs typeface="Poppins" panose="00000500000000000000" pitchFamily="2" charset="0"/>
              </a:rPr>
            </a:br>
            <a:r>
              <a:rPr lang="es-ES" sz="2000" dirty="0">
                <a:latin typeface="Poppins" panose="00000500000000000000" pitchFamily="2" charset="0"/>
                <a:cs typeface="Poppins" panose="00000500000000000000" pitchFamily="2" charset="0"/>
              </a:rPr>
              <a:t>Promuevo un aprendizaje práctico, donde el conocimiento surge de la acción. Los estudiantes experimentan, prueban, construyen y reflexionan sobre sus propios resultados. Aprender se convierte en un proceso activo y significativo.</a:t>
            </a:r>
          </a:p>
          <a:p>
            <a:pPr algn="just"/>
            <a:endParaRPr lang="es-ES" sz="2000" dirty="0">
              <a:latin typeface="Poppins" panose="00000500000000000000" pitchFamily="2" charset="0"/>
              <a:cs typeface="Poppins" panose="00000500000000000000" pitchFamily="2" charset="0"/>
            </a:endParaRPr>
          </a:p>
          <a:p>
            <a:endParaRPr lang="es-ES" sz="2000" dirty="0">
              <a:latin typeface="Poppins" panose="00000500000000000000" pitchFamily="2" charset="0"/>
              <a:cs typeface="Poppins" panose="00000500000000000000" pitchFamily="2" charset="0"/>
            </a:endParaRPr>
          </a:p>
          <a:p>
            <a:endParaRPr lang="es-ES" sz="2000" dirty="0">
              <a:latin typeface="Poppins" panose="00000500000000000000" pitchFamily="2" charset="0"/>
              <a:cs typeface="Poppins" panose="00000500000000000000" pitchFamily="2" charset="0"/>
            </a:endParaRPr>
          </a:p>
          <a:p>
            <a:pPr algn="just"/>
            <a:r>
              <a:rPr lang="es-ES" sz="2000" b="1" dirty="0">
                <a:latin typeface="Poppins" panose="00000500000000000000" pitchFamily="2" charset="0"/>
                <a:cs typeface="Poppins" panose="00000500000000000000" pitchFamily="2" charset="0"/>
              </a:rPr>
              <a:t>Aprendizaje colaborativo</a:t>
            </a:r>
          </a:p>
          <a:p>
            <a:pPr algn="just"/>
            <a:br>
              <a:rPr lang="es-ES" sz="2000" dirty="0">
                <a:latin typeface="Poppins" panose="00000500000000000000" pitchFamily="2" charset="0"/>
                <a:cs typeface="Poppins" panose="00000500000000000000" pitchFamily="2" charset="0"/>
              </a:rPr>
            </a:br>
            <a:r>
              <a:rPr lang="es-ES" sz="2000" dirty="0">
                <a:latin typeface="Poppins" panose="00000500000000000000" pitchFamily="2" charset="0"/>
                <a:cs typeface="Poppins" panose="00000500000000000000" pitchFamily="2" charset="0"/>
              </a:rPr>
              <a:t>El conocimiento se potencia en comunidad. Fomento el trabajo en equipo, la discusión y la </a:t>
            </a:r>
            <a:r>
              <a:rPr lang="es-ES" sz="2000" dirty="0" err="1">
                <a:latin typeface="Poppins" panose="00000500000000000000" pitchFamily="2" charset="0"/>
                <a:cs typeface="Poppins" panose="00000500000000000000" pitchFamily="2" charset="0"/>
              </a:rPr>
              <a:t>co-creación</a:t>
            </a:r>
            <a:r>
              <a:rPr lang="es-ES" sz="2000" dirty="0">
                <a:latin typeface="Poppins" panose="00000500000000000000" pitchFamily="2" charset="0"/>
                <a:cs typeface="Poppins" panose="00000500000000000000" pitchFamily="2" charset="0"/>
              </a:rPr>
              <a:t> de ideas. Aprendemos unos de otros al compartir perspectivas, experiencias y soluciones.</a:t>
            </a:r>
          </a:p>
          <a:p>
            <a:endParaRPr lang="es-CO" sz="2400" dirty="0">
              <a:latin typeface="Poppins" panose="00000500000000000000" pitchFamily="2" charset="0"/>
              <a:cs typeface="Poppins" panose="00000500000000000000" pitchFamily="2" charset="0"/>
            </a:endParaRPr>
          </a:p>
        </p:txBody>
      </p:sp>
      <p:sp>
        <p:nvSpPr>
          <p:cNvPr id="17" name="CuadroTexto 16">
            <a:extLst>
              <a:ext uri="{FF2B5EF4-FFF2-40B4-BE49-F238E27FC236}">
                <a16:creationId xmlns:a16="http://schemas.microsoft.com/office/drawing/2014/main" id="{618DC3BD-5741-7E17-0AD8-7EBB2053721B}"/>
              </a:ext>
            </a:extLst>
          </p:cNvPr>
          <p:cNvSpPr txBox="1"/>
          <p:nvPr/>
        </p:nvSpPr>
        <p:spPr>
          <a:xfrm>
            <a:off x="11810226" y="2769777"/>
            <a:ext cx="5596788" cy="5940088"/>
          </a:xfrm>
          <a:prstGeom prst="rect">
            <a:avLst/>
          </a:prstGeom>
          <a:noFill/>
        </p:spPr>
        <p:txBody>
          <a:bodyPr wrap="square">
            <a:spAutoFit/>
          </a:bodyPr>
          <a:lstStyle/>
          <a:p>
            <a:pPr algn="just"/>
            <a:r>
              <a:rPr lang="es-ES" sz="2000" b="1" dirty="0">
                <a:latin typeface="Poppins" panose="00000500000000000000" pitchFamily="2" charset="0"/>
                <a:cs typeface="Poppins" panose="00000500000000000000" pitchFamily="2" charset="0"/>
              </a:rPr>
              <a:t>Aprendizaje sistémico</a:t>
            </a:r>
          </a:p>
          <a:p>
            <a:pPr algn="just"/>
            <a:br>
              <a:rPr lang="es-ES" sz="2000" dirty="0">
                <a:latin typeface="Poppins" panose="00000500000000000000" pitchFamily="2" charset="0"/>
                <a:cs typeface="Poppins" panose="00000500000000000000" pitchFamily="2" charset="0"/>
              </a:rPr>
            </a:br>
            <a:r>
              <a:rPr lang="es-ES" sz="2000" dirty="0">
                <a:latin typeface="Poppins" panose="00000500000000000000" pitchFamily="2" charset="0"/>
                <a:cs typeface="Poppins" panose="00000500000000000000" pitchFamily="2" charset="0"/>
              </a:rPr>
              <a:t>Entiendo el aprendizaje como una red de relaciones: cada concepto se conecta con otros y cobra sentido dentro de un sistema más amplio. Busco que los estudiantes comprendan las interdependencias y el contexto detrás de lo que aprenden.</a:t>
            </a:r>
          </a:p>
          <a:p>
            <a:pPr algn="just"/>
            <a:endParaRPr lang="es-ES" sz="2000" dirty="0">
              <a:latin typeface="Poppins" panose="00000500000000000000" pitchFamily="2" charset="0"/>
              <a:cs typeface="Poppins" panose="00000500000000000000" pitchFamily="2" charset="0"/>
            </a:endParaRPr>
          </a:p>
          <a:p>
            <a:pPr algn="just"/>
            <a:endParaRPr lang="es-ES" sz="2000" dirty="0">
              <a:latin typeface="Poppins" panose="00000500000000000000" pitchFamily="2" charset="0"/>
              <a:cs typeface="Poppins" panose="00000500000000000000" pitchFamily="2" charset="0"/>
            </a:endParaRPr>
          </a:p>
          <a:p>
            <a:pPr algn="just"/>
            <a:r>
              <a:rPr lang="es-ES" sz="2000" b="1" dirty="0">
                <a:latin typeface="Poppins" panose="00000500000000000000" pitchFamily="2" charset="0"/>
                <a:cs typeface="Poppins" panose="00000500000000000000" pitchFamily="2" charset="0"/>
              </a:rPr>
              <a:t>Aprendizaje en espiral</a:t>
            </a:r>
          </a:p>
          <a:p>
            <a:pPr algn="just"/>
            <a:br>
              <a:rPr lang="es-ES" sz="2000" dirty="0">
                <a:latin typeface="Poppins" panose="00000500000000000000" pitchFamily="2" charset="0"/>
                <a:cs typeface="Poppins" panose="00000500000000000000" pitchFamily="2" charset="0"/>
              </a:rPr>
            </a:br>
            <a:r>
              <a:rPr lang="es-ES" sz="2000" dirty="0">
                <a:latin typeface="Poppins" panose="00000500000000000000" pitchFamily="2" charset="0"/>
                <a:cs typeface="Poppins" panose="00000500000000000000" pitchFamily="2" charset="0"/>
              </a:rPr>
              <a:t>El conocimiento no es lineal, sino un proceso en espiral. Volvemos constantemente sobre conceptos previos, pero cada vez con mayor profundidad, integrando nuevas experiencias y ampliando la comprensión.</a:t>
            </a:r>
          </a:p>
        </p:txBody>
      </p:sp>
      <p:pic>
        <p:nvPicPr>
          <p:cNvPr id="6146" name="Picture 2" descr="Download HD Icono Tecnologia Png - Shaking Hands Circle Icon Transparent  PNG Image - NicePNG.com">
            <a:extLst>
              <a:ext uri="{FF2B5EF4-FFF2-40B4-BE49-F238E27FC236}">
                <a16:creationId xmlns:a16="http://schemas.microsoft.com/office/drawing/2014/main" id="{BCC8485A-5231-1F6D-ACC2-3D42CBC2C1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3162300"/>
            <a:ext cx="211455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Reuniones - Iconos gratis de redes">
            <a:extLst>
              <a:ext uri="{FF2B5EF4-FFF2-40B4-BE49-F238E27FC236}">
                <a16:creationId xmlns:a16="http://schemas.microsoft.com/office/drawing/2014/main" id="{0BFEA103-EE40-32E5-1AFA-5AF35DEB158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4200" y="6286500"/>
            <a:ext cx="205740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Thymine Generic color lineal-color icon | Freepik">
            <a:extLst>
              <a:ext uri="{FF2B5EF4-FFF2-40B4-BE49-F238E27FC236}">
                <a16:creationId xmlns:a16="http://schemas.microsoft.com/office/drawing/2014/main" id="{E5A3D131-502E-5B06-CDF9-6F93A5A6B5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82532" y="3169920"/>
            <a:ext cx="213360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Spiral - Free shapes icons">
            <a:extLst>
              <a:ext uri="{FF2B5EF4-FFF2-40B4-BE49-F238E27FC236}">
                <a16:creationId xmlns:a16="http://schemas.microsoft.com/office/drawing/2014/main" id="{562C288D-157A-895E-30E8-0883AECCA0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87612" y="6304656"/>
            <a:ext cx="2344043" cy="2344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60272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1DF9A-37B2-0D28-9BAE-01F2D946DE0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8565583-4618-D4D5-EB74-BDB31D3EE533}"/>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6441318F-764B-C25D-863F-5086ADD0541E}"/>
              </a:ext>
            </a:extLst>
          </p:cNvPr>
          <p:cNvGrpSpPr/>
          <p:nvPr/>
        </p:nvGrpSpPr>
        <p:grpSpPr>
          <a:xfrm>
            <a:off x="-834571" y="1440181"/>
            <a:ext cx="8378371" cy="45719"/>
            <a:chOff x="0" y="0"/>
            <a:chExt cx="1495010" cy="20069"/>
          </a:xfrm>
        </p:grpSpPr>
        <p:sp>
          <p:nvSpPr>
            <p:cNvPr id="4" name="Freeform 4">
              <a:extLst>
                <a:ext uri="{FF2B5EF4-FFF2-40B4-BE49-F238E27FC236}">
                  <a16:creationId xmlns:a16="http://schemas.microsoft.com/office/drawing/2014/main" id="{33032E7C-C09A-AAEE-3D99-700CA8349023}"/>
                </a:ext>
              </a:extLst>
            </p:cNvPr>
            <p:cNvSpPr/>
            <p:nvPr/>
          </p:nvSpPr>
          <p:spPr>
            <a:xfrm>
              <a:off x="0" y="0"/>
              <a:ext cx="1495010" cy="20069"/>
            </a:xfrm>
            <a:custGeom>
              <a:avLst/>
              <a:gdLst/>
              <a:ahLst/>
              <a:cxnLst/>
              <a:rect l="l" t="t" r="r" b="b"/>
              <a:pathLst>
                <a:path w="1495010" h="20069">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5" name="TextBox 5">
              <a:extLst>
                <a:ext uri="{FF2B5EF4-FFF2-40B4-BE49-F238E27FC236}">
                  <a16:creationId xmlns:a16="http://schemas.microsoft.com/office/drawing/2014/main" id="{D0957928-04BA-8601-3332-C2F7882C56E0}"/>
                </a:ext>
              </a:extLst>
            </p:cNvPr>
            <p:cNvSpPr txBox="1"/>
            <p:nvPr/>
          </p:nvSpPr>
          <p:spPr>
            <a:xfrm>
              <a:off x="0" y="-38100"/>
              <a:ext cx="1495010" cy="58169"/>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40E850DB-BAA6-C6CF-20CE-C718A9758421}"/>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1DBD0A08-F339-B92E-9B15-96BE36BD5E2C}"/>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04688E11-3A05-7340-DC1C-33A964920A32}"/>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4D07E5F7-2FF6-D69E-C2DA-EA333D24A4A3}"/>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04760738-4BA0-D0AA-A9B4-14229DB6628D}"/>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0E962F55-0DA5-98E2-95E6-A15DC6DA6F36}"/>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CDCB9559-C552-A4EA-035D-2302ADFC2B20}"/>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10402A63-9529-736A-8054-EBF744245164}"/>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918BA4FB-5613-9F0E-99D5-BEA3209C01D4}"/>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36" name="TextBox 36">
            <a:extLst>
              <a:ext uri="{FF2B5EF4-FFF2-40B4-BE49-F238E27FC236}">
                <a16:creationId xmlns:a16="http://schemas.microsoft.com/office/drawing/2014/main" id="{B6360EF3-DE3C-09D5-132D-B0CF2DAD7E01}"/>
              </a:ext>
            </a:extLst>
          </p:cNvPr>
          <p:cNvSpPr txBox="1"/>
          <p:nvPr/>
        </p:nvSpPr>
        <p:spPr>
          <a:xfrm>
            <a:off x="246743" y="772046"/>
            <a:ext cx="8059057" cy="595804"/>
          </a:xfrm>
          <a:prstGeom prst="rect">
            <a:avLst/>
          </a:prstGeom>
        </p:spPr>
        <p:txBody>
          <a:bodyPr wrap="square" lIns="0" tIns="0" rIns="0" bIns="0" rtlCol="0" anchor="t">
            <a:spAutoFit/>
          </a:bodyPr>
          <a:lstStyle/>
          <a:p>
            <a:pPr algn="ctr">
              <a:lnSpc>
                <a:spcPts val="5040"/>
              </a:lnSpc>
            </a:pPr>
            <a:r>
              <a:rPr lang="es-MX" sz="3200" noProof="0" dirty="0">
                <a:solidFill>
                  <a:srgbClr val="1F1F1D"/>
                </a:solidFill>
                <a:latin typeface="Poppins" panose="00000500000000000000" pitchFamily="2" charset="0"/>
                <a:ea typeface="Poppins 2"/>
                <a:cs typeface="Poppins" panose="00000500000000000000" pitchFamily="2" charset="0"/>
                <a:sym typeface="Poppins 2"/>
              </a:rPr>
              <a:t>Mi forma de enseñar</a:t>
            </a:r>
            <a:endParaRPr lang="es-CO" sz="3200" noProof="0" dirty="0">
              <a:solidFill>
                <a:srgbClr val="1F1F1D"/>
              </a:solidFill>
              <a:latin typeface="Poppins" panose="00000500000000000000" pitchFamily="2" charset="0"/>
              <a:ea typeface="Poppins 2"/>
              <a:cs typeface="Poppins" panose="00000500000000000000" pitchFamily="2" charset="0"/>
              <a:sym typeface="Poppins 2"/>
            </a:endParaRPr>
          </a:p>
        </p:txBody>
      </p:sp>
      <p:sp>
        <p:nvSpPr>
          <p:cNvPr id="16" name="CuadroTexto 15">
            <a:extLst>
              <a:ext uri="{FF2B5EF4-FFF2-40B4-BE49-F238E27FC236}">
                <a16:creationId xmlns:a16="http://schemas.microsoft.com/office/drawing/2014/main" id="{29BA6C11-C5AD-B212-2C49-165215EC2347}"/>
              </a:ext>
            </a:extLst>
          </p:cNvPr>
          <p:cNvSpPr txBox="1"/>
          <p:nvPr/>
        </p:nvSpPr>
        <p:spPr>
          <a:xfrm>
            <a:off x="2688006" y="4000500"/>
            <a:ext cx="12911988" cy="3354765"/>
          </a:xfrm>
          <a:prstGeom prst="rect">
            <a:avLst/>
          </a:prstGeom>
          <a:noFill/>
        </p:spPr>
        <p:txBody>
          <a:bodyPr wrap="square">
            <a:spAutoFit/>
          </a:bodyPr>
          <a:lstStyle/>
          <a:p>
            <a:pPr algn="ctr"/>
            <a:r>
              <a:rPr lang="es-ES" sz="3200" b="1" dirty="0">
                <a:solidFill>
                  <a:srgbClr val="C00000"/>
                </a:solidFill>
                <a:latin typeface="Poppins" panose="00000500000000000000" pitchFamily="2" charset="0"/>
                <a:cs typeface="Poppins" panose="00000500000000000000" pitchFamily="2" charset="0"/>
              </a:rPr>
              <a:t>Estamos en un entorno educativo</a:t>
            </a:r>
          </a:p>
          <a:p>
            <a:pPr algn="ctr"/>
            <a:endParaRPr lang="es-ES" sz="3200" b="1" dirty="0">
              <a:solidFill>
                <a:srgbClr val="C00000"/>
              </a:solidFill>
              <a:latin typeface="Poppins" panose="00000500000000000000" pitchFamily="2" charset="0"/>
              <a:cs typeface="Poppins" panose="00000500000000000000" pitchFamily="2" charset="0"/>
            </a:endParaRPr>
          </a:p>
          <a:p>
            <a:pPr algn="ctr"/>
            <a:r>
              <a:rPr lang="es-ES" sz="3200" b="1" i="1" u="sng" dirty="0">
                <a:solidFill>
                  <a:srgbClr val="C00000"/>
                </a:solidFill>
                <a:latin typeface="Poppins" panose="00000500000000000000" pitchFamily="2" charset="0"/>
                <a:cs typeface="Poppins" panose="00000500000000000000" pitchFamily="2" charset="0"/>
              </a:rPr>
              <a:t>Es zona segura</a:t>
            </a:r>
            <a:r>
              <a:rPr lang="es-ES" sz="3200" b="1" dirty="0">
                <a:solidFill>
                  <a:srgbClr val="C00000"/>
                </a:solidFill>
                <a:latin typeface="Poppins" panose="00000500000000000000" pitchFamily="2" charset="0"/>
                <a:cs typeface="Poppins" panose="00000500000000000000" pitchFamily="2" charset="0"/>
              </a:rPr>
              <a:t>:  permitirte fallar , aprender de ello y asistir a otros compañeros</a:t>
            </a:r>
            <a:endParaRPr lang="es-ES" sz="3200" dirty="0">
              <a:solidFill>
                <a:srgbClr val="C00000"/>
              </a:solidFill>
              <a:latin typeface="Poppins" panose="00000500000000000000" pitchFamily="2" charset="0"/>
              <a:cs typeface="Poppins" panose="00000500000000000000" pitchFamily="2" charset="0"/>
            </a:endParaRPr>
          </a:p>
          <a:p>
            <a:pPr algn="just"/>
            <a:endParaRPr lang="es-ES" sz="2000" dirty="0">
              <a:latin typeface="Poppins" panose="00000500000000000000" pitchFamily="2" charset="0"/>
              <a:cs typeface="Poppins" panose="00000500000000000000" pitchFamily="2" charset="0"/>
            </a:endParaRPr>
          </a:p>
          <a:p>
            <a:endParaRPr lang="es-ES" sz="2000" dirty="0">
              <a:latin typeface="Poppins" panose="00000500000000000000" pitchFamily="2" charset="0"/>
              <a:cs typeface="Poppins" panose="00000500000000000000" pitchFamily="2" charset="0"/>
            </a:endParaRPr>
          </a:p>
          <a:p>
            <a:r>
              <a:rPr lang="es-ES" sz="2000" dirty="0">
                <a:latin typeface="Poppins" panose="00000500000000000000" pitchFamily="2" charset="0"/>
                <a:cs typeface="Poppins" panose="00000500000000000000" pitchFamily="2" charset="0"/>
              </a:rPr>
              <a:t>.</a:t>
            </a:r>
          </a:p>
          <a:p>
            <a:endParaRPr lang="es-CO" sz="24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4095623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rot="-10800000">
            <a:off x="10392303" y="0"/>
            <a:ext cx="7895697" cy="10287000"/>
            <a:chOff x="0" y="0"/>
            <a:chExt cx="2079525" cy="2709333"/>
          </a:xfrm>
        </p:grpSpPr>
        <p:sp>
          <p:nvSpPr>
            <p:cNvPr id="4" name="Freeform 4"/>
            <p:cNvSpPr/>
            <p:nvPr/>
          </p:nvSpPr>
          <p:spPr>
            <a:xfrm>
              <a:off x="0" y="0"/>
              <a:ext cx="2079525" cy="2709333"/>
            </a:xfrm>
            <a:custGeom>
              <a:avLst/>
              <a:gdLst/>
              <a:ahLst/>
              <a:cxnLst/>
              <a:rect l="l" t="t" r="r" b="b"/>
              <a:pathLst>
                <a:path w="2079525" h="2709333">
                  <a:moveTo>
                    <a:pt x="0" y="0"/>
                  </a:moveTo>
                  <a:lnTo>
                    <a:pt x="2079525" y="0"/>
                  </a:lnTo>
                  <a:lnTo>
                    <a:pt x="2079525"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5" name="TextBox 5"/>
            <p:cNvSpPr txBox="1"/>
            <p:nvPr/>
          </p:nvSpPr>
          <p:spPr>
            <a:xfrm>
              <a:off x="0" y="-38100"/>
              <a:ext cx="2079525" cy="274743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9562641" y="4953536"/>
            <a:ext cx="4777510" cy="4687932"/>
          </a:xfrm>
          <a:custGeom>
            <a:avLst/>
            <a:gdLst/>
            <a:ahLst/>
            <a:cxnLst/>
            <a:rect l="l" t="t" r="r" b="b"/>
            <a:pathLst>
              <a:path w="4777510" h="4687932">
                <a:moveTo>
                  <a:pt x="0" y="0"/>
                </a:moveTo>
                <a:lnTo>
                  <a:pt x="4777511" y="0"/>
                </a:lnTo>
                <a:lnTo>
                  <a:pt x="4777511" y="4687932"/>
                </a:lnTo>
                <a:lnTo>
                  <a:pt x="0" y="46879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7" name="Freeform 7"/>
          <p:cNvSpPr/>
          <p:nvPr/>
        </p:nvSpPr>
        <p:spPr>
          <a:xfrm rot="-10800000">
            <a:off x="14340152" y="455568"/>
            <a:ext cx="4777510" cy="4687932"/>
          </a:xfrm>
          <a:custGeom>
            <a:avLst/>
            <a:gdLst/>
            <a:ahLst/>
            <a:cxnLst/>
            <a:rect l="l" t="t" r="r" b="b"/>
            <a:pathLst>
              <a:path w="4777510" h="4687932">
                <a:moveTo>
                  <a:pt x="0" y="0"/>
                </a:moveTo>
                <a:lnTo>
                  <a:pt x="4777510" y="0"/>
                </a:lnTo>
                <a:lnTo>
                  <a:pt x="4777510" y="4687932"/>
                </a:lnTo>
                <a:lnTo>
                  <a:pt x="0" y="46879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8" name="Group 8"/>
          <p:cNvGrpSpPr/>
          <p:nvPr/>
        </p:nvGrpSpPr>
        <p:grpSpPr>
          <a:xfrm rot="1460314">
            <a:off x="11000950" y="4587964"/>
            <a:ext cx="7356554" cy="1249125"/>
            <a:chOff x="0" y="0"/>
            <a:chExt cx="1937529" cy="328988"/>
          </a:xfrm>
        </p:grpSpPr>
        <p:sp>
          <p:nvSpPr>
            <p:cNvPr id="9" name="Freeform 9"/>
            <p:cNvSpPr/>
            <p:nvPr/>
          </p:nvSpPr>
          <p:spPr>
            <a:xfrm>
              <a:off x="0" y="0"/>
              <a:ext cx="1937528" cy="328988"/>
            </a:xfrm>
            <a:custGeom>
              <a:avLst/>
              <a:gdLst/>
              <a:ahLst/>
              <a:cxnLst/>
              <a:rect l="l" t="t" r="r" b="b"/>
              <a:pathLst>
                <a:path w="1937528" h="328988">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p:spPr>
          <p:txBody>
            <a:bodyPr/>
            <a:lstStyle/>
            <a:p>
              <a:endParaRPr lang="es-CO"/>
            </a:p>
          </p:txBody>
        </p:sp>
        <p:sp>
          <p:nvSpPr>
            <p:cNvPr id="10" name="TextBox 10"/>
            <p:cNvSpPr txBox="1"/>
            <p:nvPr/>
          </p:nvSpPr>
          <p:spPr>
            <a:xfrm>
              <a:off x="0" y="-38100"/>
              <a:ext cx="1937529" cy="367088"/>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2068637" y="3413680"/>
            <a:ext cx="6434234" cy="2520100"/>
            <a:chOff x="0" y="0"/>
            <a:chExt cx="8578979" cy="3360133"/>
          </a:xfrm>
        </p:grpSpPr>
        <p:grpSp>
          <p:nvGrpSpPr>
            <p:cNvPr id="12" name="Group 12"/>
            <p:cNvGrpSpPr/>
            <p:nvPr/>
          </p:nvGrpSpPr>
          <p:grpSpPr>
            <a:xfrm>
              <a:off x="0" y="0"/>
              <a:ext cx="8578979" cy="3360133"/>
              <a:chOff x="0" y="0"/>
              <a:chExt cx="582801" cy="228266"/>
            </a:xfrm>
          </p:grpSpPr>
          <p:sp>
            <p:nvSpPr>
              <p:cNvPr id="13" name="Freeform 13"/>
              <p:cNvSpPr/>
              <p:nvPr/>
            </p:nvSpPr>
            <p:spPr>
              <a:xfrm>
                <a:off x="0" y="0"/>
                <a:ext cx="582801" cy="228266"/>
              </a:xfrm>
              <a:custGeom>
                <a:avLst/>
                <a:gdLst/>
                <a:ahLst/>
                <a:cxnLst/>
                <a:rect l="l" t="t" r="r" b="b"/>
                <a:pathLst>
                  <a:path w="582801" h="228266">
                    <a:moveTo>
                      <a:pt x="87467" y="0"/>
                    </a:moveTo>
                    <a:lnTo>
                      <a:pt x="495335" y="0"/>
                    </a:lnTo>
                    <a:cubicBezTo>
                      <a:pt x="543641" y="0"/>
                      <a:pt x="582801" y="39160"/>
                      <a:pt x="582801" y="87467"/>
                    </a:cubicBezTo>
                    <a:lnTo>
                      <a:pt x="582801" y="140800"/>
                    </a:lnTo>
                    <a:cubicBezTo>
                      <a:pt x="582801" y="189106"/>
                      <a:pt x="543641" y="228266"/>
                      <a:pt x="495335" y="228266"/>
                    </a:cubicBezTo>
                    <a:lnTo>
                      <a:pt x="87467" y="228266"/>
                    </a:lnTo>
                    <a:cubicBezTo>
                      <a:pt x="39160" y="228266"/>
                      <a:pt x="0" y="189106"/>
                      <a:pt x="0" y="140800"/>
                    </a:cubicBezTo>
                    <a:lnTo>
                      <a:pt x="0" y="87467"/>
                    </a:lnTo>
                    <a:cubicBezTo>
                      <a:pt x="0" y="39160"/>
                      <a:pt x="39160" y="0"/>
                      <a:pt x="87467" y="0"/>
                    </a:cubicBezTo>
                    <a:close/>
                  </a:path>
                </a:pathLst>
              </a:custGeom>
              <a:solidFill>
                <a:srgbClr val="000000">
                  <a:alpha val="0"/>
                </a:srgbClr>
              </a:solidFill>
              <a:ln w="38100" cap="rnd">
                <a:gradFill>
                  <a:gsLst>
                    <a:gs pos="0">
                      <a:srgbClr val="6B1374">
                        <a:alpha val="100000"/>
                      </a:srgbClr>
                    </a:gs>
                    <a:gs pos="33333">
                      <a:srgbClr val="700A89">
                        <a:alpha val="100000"/>
                      </a:srgbClr>
                    </a:gs>
                    <a:gs pos="66667">
                      <a:srgbClr val="C20052">
                        <a:alpha val="100000"/>
                      </a:srgbClr>
                    </a:gs>
                    <a:gs pos="100000">
                      <a:srgbClr val="FF0055">
                        <a:alpha val="100000"/>
                      </a:srgbClr>
                    </a:gs>
                  </a:gsLst>
                  <a:lin ang="2700000"/>
                </a:gradFill>
                <a:prstDash val="solid"/>
                <a:round/>
              </a:ln>
            </p:spPr>
            <p:txBody>
              <a:bodyPr/>
              <a:lstStyle/>
              <a:p>
                <a:endParaRPr lang="es-CO"/>
              </a:p>
            </p:txBody>
          </p:sp>
          <p:sp>
            <p:nvSpPr>
              <p:cNvPr id="14" name="TextBox 14"/>
              <p:cNvSpPr txBox="1"/>
              <p:nvPr/>
            </p:nvSpPr>
            <p:spPr>
              <a:xfrm>
                <a:off x="0" y="-38100"/>
                <a:ext cx="582801" cy="266366"/>
              </a:xfrm>
              <a:prstGeom prst="rect">
                <a:avLst/>
              </a:prstGeom>
            </p:spPr>
            <p:txBody>
              <a:bodyPr lIns="50800" tIns="50800" rIns="50800" bIns="50800" rtlCol="0" anchor="ctr"/>
              <a:lstStyle/>
              <a:p>
                <a:pPr algn="ctr">
                  <a:lnSpc>
                    <a:spcPts val="2660"/>
                  </a:lnSpc>
                </a:pPr>
                <a:endParaRPr/>
              </a:p>
            </p:txBody>
          </p:sp>
        </p:grpSp>
        <p:sp>
          <p:nvSpPr>
            <p:cNvPr id="15" name="TextBox 15"/>
            <p:cNvSpPr txBox="1"/>
            <p:nvPr/>
          </p:nvSpPr>
          <p:spPr>
            <a:xfrm>
              <a:off x="355297" y="630412"/>
              <a:ext cx="7868384" cy="2025341"/>
            </a:xfrm>
            <a:prstGeom prst="rect">
              <a:avLst/>
            </a:prstGeom>
          </p:spPr>
          <p:txBody>
            <a:bodyPr lIns="0" tIns="0" rIns="0" bIns="0" rtlCol="0" anchor="t">
              <a:spAutoFit/>
            </a:bodyPr>
            <a:lstStyle/>
            <a:p>
              <a:pPr algn="ctr">
                <a:lnSpc>
                  <a:spcPts val="4320"/>
                </a:lnSpc>
              </a:pPr>
              <a:r>
                <a:rPr lang="en-US" sz="2400" dirty="0">
                  <a:solidFill>
                    <a:srgbClr val="1F1F1D"/>
                  </a:solidFill>
                  <a:latin typeface="Poppins 2"/>
                  <a:ea typeface="Poppins 2"/>
                  <a:cs typeface="Poppins 2"/>
                  <a:sym typeface="Poppins 2"/>
                </a:rPr>
                <a:t>Juan Esteban Mejía Velásquez</a:t>
              </a:r>
            </a:p>
            <a:p>
              <a:pPr algn="ctr">
                <a:lnSpc>
                  <a:spcPts val="3600"/>
                </a:lnSpc>
              </a:pPr>
              <a:r>
                <a:rPr lang="en-US" sz="2000" dirty="0" err="1">
                  <a:solidFill>
                    <a:srgbClr val="1F1F1D"/>
                  </a:solidFill>
                  <a:latin typeface="Poppins 3"/>
                  <a:ea typeface="Poppins 3"/>
                  <a:cs typeface="Poppins 3"/>
                  <a:sym typeface="Poppins 3"/>
                </a:rPr>
                <a:t>Docente</a:t>
              </a:r>
              <a:endParaRPr lang="en-US" sz="2000" dirty="0">
                <a:solidFill>
                  <a:srgbClr val="1F1F1D"/>
                </a:solidFill>
                <a:latin typeface="Poppins 3"/>
                <a:ea typeface="Poppins 3"/>
                <a:cs typeface="Poppins 3"/>
                <a:sym typeface="Poppins 3"/>
              </a:endParaRPr>
            </a:p>
            <a:p>
              <a:pPr algn="ctr">
                <a:lnSpc>
                  <a:spcPts val="4320"/>
                </a:lnSpc>
              </a:pPr>
              <a:r>
                <a:rPr lang="en-US" sz="2400" u="sng" dirty="0">
                  <a:solidFill>
                    <a:srgbClr val="1F1F1D"/>
                  </a:solidFill>
                  <a:latin typeface="Poppins 3"/>
                  <a:ea typeface="Poppins 3"/>
                  <a:cs typeface="Poppins 3"/>
                  <a:sym typeface="Poppins 3"/>
                  <a:hlinkClick r:id="rId4" tooltip="mailto:eduardo.tamayo@enyoi.co"/>
                </a:rPr>
                <a:t>Nombre.apellido@enyoi.co</a:t>
              </a:r>
            </a:p>
          </p:txBody>
        </p:sp>
      </p:grpSp>
      <p:sp>
        <p:nvSpPr>
          <p:cNvPr id="16" name="Freeform 16">
            <a:hlinkClick r:id="rId5" tooltip="https://wa.me/573206649412"/>
          </p:cNvPr>
          <p:cNvSpPr/>
          <p:nvPr/>
        </p:nvSpPr>
        <p:spPr>
          <a:xfrm>
            <a:off x="2068637" y="6536925"/>
            <a:ext cx="360000" cy="332550"/>
          </a:xfrm>
          <a:custGeom>
            <a:avLst/>
            <a:gdLst/>
            <a:ahLst/>
            <a:cxnLst/>
            <a:rect l="l" t="t" r="r" b="b"/>
            <a:pathLst>
              <a:path w="360000" h="332550">
                <a:moveTo>
                  <a:pt x="0" y="0"/>
                </a:moveTo>
                <a:lnTo>
                  <a:pt x="360000" y="0"/>
                </a:lnTo>
                <a:lnTo>
                  <a:pt x="360000" y="332550"/>
                </a:lnTo>
                <a:lnTo>
                  <a:pt x="0" y="3325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O"/>
          </a:p>
        </p:txBody>
      </p:sp>
      <p:sp>
        <p:nvSpPr>
          <p:cNvPr id="17" name="Freeform 17">
            <a:hlinkClick r:id="rId8" tooltip="https://www.instagram.com/enyoi.co/"/>
          </p:cNvPr>
          <p:cNvSpPr/>
          <p:nvPr/>
        </p:nvSpPr>
        <p:spPr>
          <a:xfrm>
            <a:off x="5758126" y="6535688"/>
            <a:ext cx="360000" cy="360000"/>
          </a:xfrm>
          <a:custGeom>
            <a:avLst/>
            <a:gdLst/>
            <a:ahLst/>
            <a:cxnLst/>
            <a:rect l="l" t="t" r="r" b="b"/>
            <a:pathLst>
              <a:path w="360000" h="360000">
                <a:moveTo>
                  <a:pt x="0" y="0"/>
                </a:moveTo>
                <a:lnTo>
                  <a:pt x="360000" y="0"/>
                </a:lnTo>
                <a:lnTo>
                  <a:pt x="360000" y="360000"/>
                </a:lnTo>
                <a:lnTo>
                  <a:pt x="0" y="3600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s-CO"/>
          </a:p>
        </p:txBody>
      </p:sp>
      <p:sp>
        <p:nvSpPr>
          <p:cNvPr id="18" name="Freeform 18">
            <a:hlinkClick r:id="rId11" tooltip="http://www.enyoi.co"/>
          </p:cNvPr>
          <p:cNvSpPr/>
          <p:nvPr/>
        </p:nvSpPr>
        <p:spPr>
          <a:xfrm>
            <a:off x="5775261" y="7145700"/>
            <a:ext cx="360000" cy="360000"/>
          </a:xfrm>
          <a:custGeom>
            <a:avLst/>
            <a:gdLst/>
            <a:ahLst/>
            <a:cxnLst/>
            <a:rect l="l" t="t" r="r" b="b"/>
            <a:pathLst>
              <a:path w="360000" h="360000">
                <a:moveTo>
                  <a:pt x="0" y="0"/>
                </a:moveTo>
                <a:lnTo>
                  <a:pt x="360000" y="0"/>
                </a:lnTo>
                <a:lnTo>
                  <a:pt x="360000" y="360000"/>
                </a:lnTo>
                <a:lnTo>
                  <a:pt x="0" y="3600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s-CO"/>
          </a:p>
        </p:txBody>
      </p:sp>
      <p:sp>
        <p:nvSpPr>
          <p:cNvPr id="19" name="Freeform 19"/>
          <p:cNvSpPr/>
          <p:nvPr/>
        </p:nvSpPr>
        <p:spPr>
          <a:xfrm>
            <a:off x="2096214" y="7144126"/>
            <a:ext cx="332423" cy="332422"/>
          </a:xfrm>
          <a:custGeom>
            <a:avLst/>
            <a:gdLst/>
            <a:ahLst/>
            <a:cxnLst/>
            <a:rect l="l" t="t" r="r" b="b"/>
            <a:pathLst>
              <a:path w="332423" h="332422">
                <a:moveTo>
                  <a:pt x="0" y="0"/>
                </a:moveTo>
                <a:lnTo>
                  <a:pt x="332423" y="0"/>
                </a:lnTo>
                <a:lnTo>
                  <a:pt x="332423" y="332423"/>
                </a:lnTo>
                <a:lnTo>
                  <a:pt x="0" y="332423"/>
                </a:lnTo>
                <a:lnTo>
                  <a:pt x="0" y="0"/>
                </a:lnTo>
                <a:close/>
              </a:path>
            </a:pathLst>
          </a:custGeom>
          <a:blipFill>
            <a:blip r:embed="rId14"/>
            <a:stretch>
              <a:fillRect/>
            </a:stretch>
          </a:blipFill>
        </p:spPr>
        <p:txBody>
          <a:bodyPr/>
          <a:lstStyle/>
          <a:p>
            <a:endParaRPr lang="es-CO"/>
          </a:p>
        </p:txBody>
      </p:sp>
      <p:sp>
        <p:nvSpPr>
          <p:cNvPr id="20" name="TextBox 20"/>
          <p:cNvSpPr txBox="1"/>
          <p:nvPr/>
        </p:nvSpPr>
        <p:spPr>
          <a:xfrm>
            <a:off x="6214196" y="7136825"/>
            <a:ext cx="1721048" cy="339724"/>
          </a:xfrm>
          <a:prstGeom prst="rect">
            <a:avLst/>
          </a:prstGeom>
        </p:spPr>
        <p:txBody>
          <a:bodyPr lIns="0" tIns="0" rIns="0" bIns="0" rtlCol="0" anchor="t">
            <a:spAutoFit/>
          </a:bodyPr>
          <a:lstStyle/>
          <a:p>
            <a:pPr algn="ctr">
              <a:lnSpc>
                <a:spcPts val="2800"/>
              </a:lnSpc>
            </a:pPr>
            <a:r>
              <a:rPr lang="en-US" sz="2000">
                <a:solidFill>
                  <a:srgbClr val="1F1F1D"/>
                </a:solidFill>
                <a:latin typeface="Poppins 3"/>
                <a:ea typeface="Poppins 3"/>
                <a:cs typeface="Poppins 3"/>
                <a:sym typeface="Poppins 3"/>
                <a:hlinkClick r:id="rId11" tooltip="http://www.enyoi.co"/>
              </a:rPr>
              <a:t>www.enyoi.co</a:t>
            </a:r>
          </a:p>
        </p:txBody>
      </p:sp>
      <p:sp>
        <p:nvSpPr>
          <p:cNvPr id="21" name="TextBox 21"/>
          <p:cNvSpPr txBox="1"/>
          <p:nvPr/>
        </p:nvSpPr>
        <p:spPr>
          <a:xfrm>
            <a:off x="6212929" y="6526813"/>
            <a:ext cx="1048048" cy="339724"/>
          </a:xfrm>
          <a:prstGeom prst="rect">
            <a:avLst/>
          </a:prstGeom>
        </p:spPr>
        <p:txBody>
          <a:bodyPr lIns="0" tIns="0" rIns="0" bIns="0" rtlCol="0" anchor="t">
            <a:spAutoFit/>
          </a:bodyPr>
          <a:lstStyle/>
          <a:p>
            <a:pPr algn="ctr">
              <a:lnSpc>
                <a:spcPts val="2800"/>
              </a:lnSpc>
            </a:pPr>
            <a:r>
              <a:rPr lang="en-US" sz="2000">
                <a:solidFill>
                  <a:srgbClr val="1F1F1D"/>
                </a:solidFill>
                <a:latin typeface="Poppins 3"/>
                <a:ea typeface="Poppins 3"/>
                <a:cs typeface="Poppins 3"/>
                <a:sym typeface="Poppins 3"/>
                <a:hlinkClick r:id="rId8" tooltip="https://www.instagram.com/enyoi.co/"/>
              </a:rPr>
              <a:t>enyoi.co</a:t>
            </a:r>
          </a:p>
        </p:txBody>
      </p:sp>
      <p:sp>
        <p:nvSpPr>
          <p:cNvPr id="22" name="TextBox 22"/>
          <p:cNvSpPr txBox="1"/>
          <p:nvPr/>
        </p:nvSpPr>
        <p:spPr>
          <a:xfrm>
            <a:off x="2520238" y="6526813"/>
            <a:ext cx="2467846" cy="359073"/>
          </a:xfrm>
          <a:prstGeom prst="rect">
            <a:avLst/>
          </a:prstGeom>
        </p:spPr>
        <p:txBody>
          <a:bodyPr wrap="square" lIns="0" tIns="0" rIns="0" bIns="0" rtlCol="0" anchor="t">
            <a:spAutoFit/>
          </a:bodyPr>
          <a:lstStyle/>
          <a:p>
            <a:pPr algn="ctr">
              <a:lnSpc>
                <a:spcPts val="2800"/>
              </a:lnSpc>
            </a:pPr>
            <a:r>
              <a:rPr lang="en-US" sz="2000" dirty="0">
                <a:solidFill>
                  <a:srgbClr val="1F1F1D"/>
                </a:solidFill>
                <a:latin typeface="Poppins 3"/>
                <a:ea typeface="Poppins 3"/>
                <a:cs typeface="Poppins 3"/>
                <a:sym typeface="Poppins 3"/>
                <a:hlinkClick r:id="rId5" tooltip="https://wa.me/573206649412"/>
              </a:rPr>
              <a:t>+57 3016736729</a:t>
            </a:r>
          </a:p>
        </p:txBody>
      </p:sp>
      <p:sp>
        <p:nvSpPr>
          <p:cNvPr id="23" name="TextBox 23"/>
          <p:cNvSpPr txBox="1"/>
          <p:nvPr/>
        </p:nvSpPr>
        <p:spPr>
          <a:xfrm>
            <a:off x="2520164" y="7136825"/>
            <a:ext cx="1048048" cy="339724"/>
          </a:xfrm>
          <a:prstGeom prst="rect">
            <a:avLst/>
          </a:prstGeom>
        </p:spPr>
        <p:txBody>
          <a:bodyPr lIns="0" tIns="0" rIns="0" bIns="0" rtlCol="0" anchor="t">
            <a:spAutoFit/>
          </a:bodyPr>
          <a:lstStyle/>
          <a:p>
            <a:pPr algn="ctr">
              <a:lnSpc>
                <a:spcPts val="2800"/>
              </a:lnSpc>
            </a:pPr>
            <a:r>
              <a:rPr lang="en-US" sz="2000">
                <a:solidFill>
                  <a:srgbClr val="1F1F1D"/>
                </a:solidFill>
                <a:latin typeface="Poppins 3"/>
                <a:ea typeface="Poppins 3"/>
                <a:cs typeface="Poppins 3"/>
                <a:sym typeface="Poppins 3"/>
                <a:hlinkClick r:id="rId15" tooltip="https://www.tiktok.com/@enyoi.co"/>
              </a:rPr>
              <a:t>enyoi.co</a:t>
            </a:r>
          </a:p>
        </p:txBody>
      </p:sp>
      <p:grpSp>
        <p:nvGrpSpPr>
          <p:cNvPr id="24" name="Group 24"/>
          <p:cNvGrpSpPr/>
          <p:nvPr/>
        </p:nvGrpSpPr>
        <p:grpSpPr>
          <a:xfrm>
            <a:off x="2068637" y="7010382"/>
            <a:ext cx="2744745" cy="47625"/>
            <a:chOff x="0" y="0"/>
            <a:chExt cx="722896" cy="12543"/>
          </a:xfrm>
        </p:grpSpPr>
        <p:sp>
          <p:nvSpPr>
            <p:cNvPr id="25" name="Freeform 25"/>
            <p:cNvSpPr/>
            <p:nvPr/>
          </p:nvSpPr>
          <p:spPr>
            <a:xfrm>
              <a:off x="0" y="0"/>
              <a:ext cx="722896" cy="12543"/>
            </a:xfrm>
            <a:custGeom>
              <a:avLst/>
              <a:gdLst/>
              <a:ahLst/>
              <a:cxnLst/>
              <a:rect l="l" t="t" r="r" b="b"/>
              <a:pathLst>
                <a:path w="722896" h="12543">
                  <a:moveTo>
                    <a:pt x="6272" y="0"/>
                  </a:moveTo>
                  <a:lnTo>
                    <a:pt x="716624" y="0"/>
                  </a:lnTo>
                  <a:cubicBezTo>
                    <a:pt x="718288" y="0"/>
                    <a:pt x="719883" y="661"/>
                    <a:pt x="721059" y="1837"/>
                  </a:cubicBezTo>
                  <a:cubicBezTo>
                    <a:pt x="722235" y="3013"/>
                    <a:pt x="722896" y="4608"/>
                    <a:pt x="722896" y="6272"/>
                  </a:cubicBezTo>
                  <a:lnTo>
                    <a:pt x="722896" y="6272"/>
                  </a:lnTo>
                  <a:cubicBezTo>
                    <a:pt x="722896" y="7935"/>
                    <a:pt x="722235" y="9530"/>
                    <a:pt x="721059" y="10706"/>
                  </a:cubicBezTo>
                  <a:cubicBezTo>
                    <a:pt x="719883" y="11882"/>
                    <a:pt x="718288" y="12543"/>
                    <a:pt x="716624"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26" name="TextBox 26"/>
            <p:cNvSpPr txBox="1"/>
            <p:nvPr/>
          </p:nvSpPr>
          <p:spPr>
            <a:xfrm>
              <a:off x="0" y="-38100"/>
              <a:ext cx="722896" cy="50643"/>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5758126" y="7010382"/>
            <a:ext cx="2744745" cy="47625"/>
            <a:chOff x="0" y="0"/>
            <a:chExt cx="722896" cy="12543"/>
          </a:xfrm>
        </p:grpSpPr>
        <p:sp>
          <p:nvSpPr>
            <p:cNvPr id="28" name="Freeform 28"/>
            <p:cNvSpPr/>
            <p:nvPr/>
          </p:nvSpPr>
          <p:spPr>
            <a:xfrm>
              <a:off x="0" y="0"/>
              <a:ext cx="722896" cy="12543"/>
            </a:xfrm>
            <a:custGeom>
              <a:avLst/>
              <a:gdLst/>
              <a:ahLst/>
              <a:cxnLst/>
              <a:rect l="l" t="t" r="r" b="b"/>
              <a:pathLst>
                <a:path w="722896" h="12543">
                  <a:moveTo>
                    <a:pt x="6272" y="0"/>
                  </a:moveTo>
                  <a:lnTo>
                    <a:pt x="716624" y="0"/>
                  </a:lnTo>
                  <a:cubicBezTo>
                    <a:pt x="718288" y="0"/>
                    <a:pt x="719883" y="661"/>
                    <a:pt x="721059" y="1837"/>
                  </a:cubicBezTo>
                  <a:cubicBezTo>
                    <a:pt x="722235" y="3013"/>
                    <a:pt x="722896" y="4608"/>
                    <a:pt x="722896" y="6272"/>
                  </a:cubicBezTo>
                  <a:lnTo>
                    <a:pt x="722896" y="6272"/>
                  </a:lnTo>
                  <a:cubicBezTo>
                    <a:pt x="722896" y="7935"/>
                    <a:pt x="722235" y="9530"/>
                    <a:pt x="721059" y="10706"/>
                  </a:cubicBezTo>
                  <a:cubicBezTo>
                    <a:pt x="719883" y="11882"/>
                    <a:pt x="718288" y="12543"/>
                    <a:pt x="716624"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29" name="TextBox 29"/>
            <p:cNvSpPr txBox="1"/>
            <p:nvPr/>
          </p:nvSpPr>
          <p:spPr>
            <a:xfrm>
              <a:off x="0" y="-38100"/>
              <a:ext cx="722896" cy="50643"/>
            </a:xfrm>
            <a:prstGeom prst="rect">
              <a:avLst/>
            </a:prstGeom>
          </p:spPr>
          <p:txBody>
            <a:bodyPr lIns="50800" tIns="50800" rIns="50800" bIns="50800" rtlCol="0" anchor="ctr"/>
            <a:lstStyle/>
            <a:p>
              <a:pPr algn="ctr">
                <a:lnSpc>
                  <a:spcPts val="2659"/>
                </a:lnSpc>
              </a:pPr>
              <a:endParaRPr/>
            </a:p>
          </p:txBody>
        </p:sp>
      </p:grpSp>
      <p:pic>
        <p:nvPicPr>
          <p:cNvPr id="30" name="Google Shape;88;g2d7c13286f8_0_89">
            <a:extLst>
              <a:ext uri="{FF2B5EF4-FFF2-40B4-BE49-F238E27FC236}">
                <a16:creationId xmlns:a16="http://schemas.microsoft.com/office/drawing/2014/main" id="{F3EF8E1B-3B38-49F0-B0E1-90804987FDB4}"/>
              </a:ext>
            </a:extLst>
          </p:cNvPr>
          <p:cNvPicPr preferRelativeResize="0"/>
          <p:nvPr/>
        </p:nvPicPr>
        <p:blipFill rotWithShape="1">
          <a:blip r:embed="rId16">
            <a:alphaModFix/>
          </a:blip>
          <a:srcRect l="53990" t="15859" r="8554" b="69322"/>
          <a:stretch/>
        </p:blipFill>
        <p:spPr>
          <a:xfrm>
            <a:off x="5001939" y="578151"/>
            <a:ext cx="4721448" cy="1048052"/>
          </a:xfrm>
          <a:prstGeom prst="rect">
            <a:avLst/>
          </a:prstGeom>
          <a:noFill/>
          <a:ln>
            <a:noFill/>
          </a:ln>
        </p:spPr>
      </p:pic>
      <p:sp>
        <p:nvSpPr>
          <p:cNvPr id="31" name="Freeform 2">
            <a:extLst>
              <a:ext uri="{FF2B5EF4-FFF2-40B4-BE49-F238E27FC236}">
                <a16:creationId xmlns:a16="http://schemas.microsoft.com/office/drawing/2014/main" id="{8698B696-E24B-4998-B961-AC408298D752}"/>
              </a:ext>
            </a:extLst>
          </p:cNvPr>
          <p:cNvSpPr/>
          <p:nvPr/>
        </p:nvSpPr>
        <p:spPr>
          <a:xfrm>
            <a:off x="729281" y="455568"/>
            <a:ext cx="3004519" cy="1201808"/>
          </a:xfrm>
          <a:custGeom>
            <a:avLst/>
            <a:gdLst/>
            <a:ahLst/>
            <a:cxnLst/>
            <a:rect l="l" t="t" r="r" b="b"/>
            <a:pathLst>
              <a:path w="3457174" h="1382870">
                <a:moveTo>
                  <a:pt x="0" y="0"/>
                </a:moveTo>
                <a:lnTo>
                  <a:pt x="3457174" y="0"/>
                </a:lnTo>
                <a:lnTo>
                  <a:pt x="3457174" y="1382870"/>
                </a:lnTo>
                <a:lnTo>
                  <a:pt x="0" y="1382870"/>
                </a:lnTo>
                <a:lnTo>
                  <a:pt x="0" y="0"/>
                </a:lnTo>
                <a:close/>
              </a:path>
            </a:pathLst>
          </a:custGeom>
          <a:blipFill>
            <a:blip r:embed="rId17"/>
            <a:stretch>
              <a:fillRect/>
            </a:stretch>
          </a:blipFill>
        </p:spPr>
        <p:txBody>
          <a:bodyPr/>
          <a:lstStyle/>
          <a:p>
            <a:endParaRPr lang="es-CO"/>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D3DB85D7-B0D6-C5B6-1162-4B12C76A786A}"/>
              </a:ext>
            </a:extLst>
          </p:cNvPr>
          <p:cNvPicPr>
            <a:picLocks noChangeAspect="1"/>
          </p:cNvPicPr>
          <p:nvPr/>
        </p:nvPicPr>
        <p:blipFill>
          <a:blip r:embed="rId2"/>
          <a:stretch>
            <a:fillRect/>
          </a:stretch>
        </p:blipFill>
        <p:spPr>
          <a:xfrm>
            <a:off x="6019800" y="1943100"/>
            <a:ext cx="5756580" cy="716750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7289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D749F-7F4F-5BFC-D8D4-2399336C5AB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1231682-B576-5B93-EE9D-AC668B2FB370}"/>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8CCF2DE0-451C-A0AA-5A54-91D56401274F}"/>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C4D4954F-2B1A-7D10-67CA-DE60F33DFDCD}"/>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FA7437D1-28D0-528F-CB58-51C3657EBAB2}"/>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2D23A226-AAB1-37A7-ECCA-3DAD186127EC}"/>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5A9A8884-5D69-9458-6087-E2F8B10F292F}"/>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7CB22489-9C7E-4598-8DD4-41443B6B3AAC}"/>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19D7AE28-F394-D086-9E58-3584DD8D86CD}"/>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03E2C8A2-CE9A-5000-5AD1-A5B261EA07C0}"/>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F54AA254-2625-265B-7A37-51073F0B537E}"/>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4" name="CuadroTexto 13">
            <a:extLst>
              <a:ext uri="{FF2B5EF4-FFF2-40B4-BE49-F238E27FC236}">
                <a16:creationId xmlns:a16="http://schemas.microsoft.com/office/drawing/2014/main" id="{3D4CFEAB-B0D5-9AB3-DFDD-680B2A7FFBEF}"/>
              </a:ext>
            </a:extLst>
          </p:cNvPr>
          <p:cNvSpPr txBox="1"/>
          <p:nvPr/>
        </p:nvSpPr>
        <p:spPr>
          <a:xfrm>
            <a:off x="2819400" y="1485900"/>
            <a:ext cx="11096625" cy="8956298"/>
          </a:xfrm>
          <a:prstGeom prst="rect">
            <a:avLst/>
          </a:prstGeom>
          <a:noFill/>
        </p:spPr>
        <p:txBody>
          <a:bodyPr wrap="square">
            <a:spAutoFit/>
          </a:bodyPr>
          <a:lstStyle/>
          <a:p>
            <a:r>
              <a:rPr lang="es-CO" sz="2400" b="1" noProof="0" dirty="0">
                <a:latin typeface="Poppins" panose="00000500000000000000" pitchFamily="2" charset="0"/>
                <a:cs typeface="Poppins" panose="00000500000000000000" pitchFamily="2" charset="0"/>
              </a:rPr>
              <a:t>Otros acuerdos</a:t>
            </a:r>
          </a:p>
          <a:p>
            <a:endParaRPr lang="es-CO" sz="2400" b="1" noProof="0" dirty="0">
              <a:latin typeface="Poppins" panose="00000500000000000000" pitchFamily="2" charset="0"/>
              <a:cs typeface="Poppins" panose="00000500000000000000" pitchFamily="2" charset="0"/>
            </a:endParaRPr>
          </a:p>
          <a:p>
            <a:endParaRPr lang="es-CO" sz="2400" b="1" noProof="0" dirty="0">
              <a:latin typeface="Poppins" panose="00000500000000000000" pitchFamily="2" charset="0"/>
              <a:cs typeface="Poppins" panose="00000500000000000000" pitchFamily="2" charset="0"/>
            </a:endParaRPr>
          </a:p>
          <a:p>
            <a:pPr marL="342900" indent="-342900">
              <a:buFontTx/>
              <a:buChar char="-"/>
            </a:pPr>
            <a:r>
              <a:rPr lang="es-CO" sz="2400" b="1" noProof="0" dirty="0">
                <a:latin typeface="Poppins" panose="00000500000000000000" pitchFamily="2" charset="0"/>
                <a:cs typeface="Poppins" panose="00000500000000000000" pitchFamily="2" charset="0"/>
              </a:rPr>
              <a:t>¿Haremos paradas? ¿O daremos las 3 horas seguidas?</a:t>
            </a:r>
          </a:p>
          <a:p>
            <a:pPr marL="342900" indent="-342900">
              <a:buFontTx/>
              <a:buChar char="-"/>
            </a:pPr>
            <a:r>
              <a:rPr lang="es-CO" sz="2400" b="1" noProof="0" dirty="0">
                <a:latin typeface="Poppins" panose="00000500000000000000" pitchFamily="2" charset="0"/>
                <a:cs typeface="Poppins" panose="00000500000000000000" pitchFamily="2" charset="0"/>
              </a:rPr>
              <a:t>El repo de código de la  cursada es:</a:t>
            </a:r>
          </a:p>
          <a:p>
            <a:pPr marL="342900" indent="-342900">
              <a:buFontTx/>
              <a:buChar char="-"/>
            </a:pPr>
            <a:r>
              <a:rPr lang="es-CO" sz="2400" noProof="0" dirty="0">
                <a:latin typeface="Poppins" panose="00000500000000000000" pitchFamily="2" charset="0"/>
                <a:cs typeface="Poppins" panose="00000500000000000000" pitchFamily="2" charset="0"/>
                <a:hlinkClick r:id="rId5"/>
              </a:rPr>
              <a:t>https://github.com/JEstebanMejiaV/curso-ingenieria-de-datos</a:t>
            </a:r>
            <a:endParaRPr lang="es-CO" sz="2400" noProof="0" dirty="0">
              <a:latin typeface="Poppins" panose="00000500000000000000" pitchFamily="2" charset="0"/>
              <a:cs typeface="Poppins" panose="00000500000000000000" pitchFamily="2" charset="0"/>
            </a:endParaRPr>
          </a:p>
          <a:p>
            <a:pPr marL="342900" indent="-342900">
              <a:buFontTx/>
              <a:buChar char="-"/>
            </a:pPr>
            <a:endParaRPr lang="es-CO" sz="2400" noProof="0" dirty="0">
              <a:latin typeface="Poppins" panose="00000500000000000000" pitchFamily="2" charset="0"/>
              <a:cs typeface="Poppins" panose="00000500000000000000" pitchFamily="2" charset="0"/>
            </a:endParaRPr>
          </a:p>
          <a:p>
            <a:pPr marL="342900" indent="-342900">
              <a:buFontTx/>
              <a:buChar char="-"/>
            </a:pPr>
            <a:endParaRPr lang="es-CO" sz="2400" noProof="0" dirty="0">
              <a:latin typeface="Poppins" panose="00000500000000000000" pitchFamily="2" charset="0"/>
              <a:cs typeface="Poppins" panose="00000500000000000000" pitchFamily="2" charset="0"/>
            </a:endParaRPr>
          </a:p>
          <a:p>
            <a:pPr marL="342900" indent="-342900">
              <a:buFontTx/>
              <a:buChar char="-"/>
            </a:pPr>
            <a:endParaRPr lang="es-CO" sz="2400" noProof="0" dirty="0">
              <a:latin typeface="Poppins" panose="00000500000000000000" pitchFamily="2" charset="0"/>
              <a:cs typeface="Poppins" panose="00000500000000000000" pitchFamily="2" charset="0"/>
            </a:endParaRPr>
          </a:p>
          <a:p>
            <a:pPr marL="342900" indent="-342900">
              <a:buFontTx/>
              <a:buChar char="-"/>
            </a:pPr>
            <a:endParaRPr lang="es-CO" sz="2400" noProof="0" dirty="0">
              <a:latin typeface="Poppins" panose="00000500000000000000" pitchFamily="2" charset="0"/>
              <a:cs typeface="Poppins" panose="00000500000000000000" pitchFamily="2" charset="0"/>
            </a:endParaRPr>
          </a:p>
          <a:p>
            <a:pPr marL="342900" indent="-342900">
              <a:buFontTx/>
              <a:buChar char="-"/>
            </a:pPr>
            <a:endParaRPr lang="es-CO" sz="2400" noProof="0" dirty="0">
              <a:latin typeface="Poppins" panose="00000500000000000000" pitchFamily="2" charset="0"/>
              <a:cs typeface="Poppins" panose="00000500000000000000" pitchFamily="2" charset="0"/>
            </a:endParaRPr>
          </a:p>
          <a:p>
            <a:pPr marL="342900" indent="-342900">
              <a:buFontTx/>
              <a:buChar char="-"/>
            </a:pPr>
            <a:endParaRPr lang="es-CO" sz="2400" noProof="0" dirty="0">
              <a:latin typeface="Poppins" panose="00000500000000000000" pitchFamily="2" charset="0"/>
              <a:cs typeface="Poppins" panose="00000500000000000000" pitchFamily="2" charset="0"/>
            </a:endParaRPr>
          </a:p>
          <a:p>
            <a:pPr marL="342900" indent="-342900">
              <a:buFontTx/>
              <a:buChar char="-"/>
            </a:pPr>
            <a:endParaRPr lang="es-CO" sz="2400" noProof="0" dirty="0">
              <a:latin typeface="Poppins" panose="00000500000000000000" pitchFamily="2" charset="0"/>
              <a:cs typeface="Poppins" panose="00000500000000000000" pitchFamily="2" charset="0"/>
            </a:endParaRPr>
          </a:p>
          <a:p>
            <a:pPr marL="342900" indent="-342900">
              <a:buFontTx/>
              <a:buChar char="-"/>
            </a:pPr>
            <a:endParaRPr lang="es-CO" sz="2400" noProof="0" dirty="0">
              <a:latin typeface="Poppins" panose="00000500000000000000" pitchFamily="2" charset="0"/>
              <a:cs typeface="Poppins" panose="00000500000000000000" pitchFamily="2" charset="0"/>
            </a:endParaRPr>
          </a:p>
          <a:p>
            <a:pPr marL="342900" indent="-342900">
              <a:buFontTx/>
              <a:buChar char="-"/>
            </a:pPr>
            <a:endParaRPr lang="es-CO" sz="2400" noProof="0" dirty="0">
              <a:latin typeface="Poppins" panose="00000500000000000000" pitchFamily="2" charset="0"/>
              <a:cs typeface="Poppins" panose="00000500000000000000" pitchFamily="2" charset="0"/>
            </a:endParaRPr>
          </a:p>
          <a:p>
            <a:pPr marL="342900" indent="-342900">
              <a:buFontTx/>
              <a:buChar char="-"/>
            </a:pPr>
            <a:endParaRPr lang="es-CO" sz="2400" noProof="0" dirty="0">
              <a:latin typeface="Poppins" panose="00000500000000000000" pitchFamily="2" charset="0"/>
              <a:cs typeface="Poppins" panose="00000500000000000000" pitchFamily="2" charset="0"/>
            </a:endParaRPr>
          </a:p>
          <a:p>
            <a:pPr marL="342900" indent="-342900">
              <a:buFontTx/>
              <a:buChar char="-"/>
            </a:pPr>
            <a:endParaRPr lang="es-CO" sz="2400" noProof="0" dirty="0">
              <a:latin typeface="Poppins" panose="00000500000000000000" pitchFamily="2" charset="0"/>
              <a:cs typeface="Poppins" panose="00000500000000000000" pitchFamily="2" charset="0"/>
            </a:endParaRPr>
          </a:p>
          <a:p>
            <a:pPr marL="342900" indent="-342900">
              <a:buFontTx/>
              <a:buChar char="-"/>
            </a:pPr>
            <a:endParaRPr lang="es-CO" sz="2400" noProof="0" dirty="0">
              <a:latin typeface="Poppins" panose="00000500000000000000" pitchFamily="2" charset="0"/>
              <a:cs typeface="Poppins" panose="00000500000000000000" pitchFamily="2" charset="0"/>
            </a:endParaRPr>
          </a:p>
          <a:p>
            <a:pPr marL="342900" indent="-342900">
              <a:buFontTx/>
              <a:buChar char="-"/>
            </a:pPr>
            <a:endParaRPr lang="es-CO" sz="2400" noProof="0" dirty="0">
              <a:latin typeface="Poppins" panose="00000500000000000000" pitchFamily="2" charset="0"/>
              <a:cs typeface="Poppins" panose="00000500000000000000" pitchFamily="2" charset="0"/>
            </a:endParaRPr>
          </a:p>
          <a:p>
            <a:pPr marL="342900" indent="-342900">
              <a:buFontTx/>
              <a:buChar char="-"/>
            </a:pPr>
            <a:endParaRPr lang="es-CO" sz="2400" b="1" noProof="0" dirty="0">
              <a:latin typeface="Poppins" panose="00000500000000000000" pitchFamily="2" charset="0"/>
              <a:cs typeface="Poppins" panose="00000500000000000000" pitchFamily="2" charset="0"/>
            </a:endParaRPr>
          </a:p>
          <a:p>
            <a:pPr marL="342900" indent="-342900">
              <a:buFontTx/>
              <a:buChar char="-"/>
            </a:pPr>
            <a:r>
              <a:rPr lang="es-CO" sz="2400" b="1" noProof="0" dirty="0">
                <a:latin typeface="Poppins" panose="00000500000000000000" pitchFamily="2" charset="0"/>
                <a:cs typeface="Poppins" panose="00000500000000000000" pitchFamily="2" charset="0"/>
              </a:rPr>
              <a:t>¿Que otros acuerdos hacemos?</a:t>
            </a:r>
          </a:p>
          <a:p>
            <a:pPr marL="342900" indent="-342900">
              <a:buFontTx/>
              <a:buChar char="-"/>
            </a:pPr>
            <a:endParaRPr lang="es-ES" sz="2400" dirty="0">
              <a:latin typeface="Poppins" panose="00000500000000000000" pitchFamily="2" charset="0"/>
              <a:cs typeface="Poppins" panose="00000500000000000000" pitchFamily="2" charset="0"/>
            </a:endParaRPr>
          </a:p>
          <a:p>
            <a:endParaRPr lang="es-ES" sz="2400" dirty="0"/>
          </a:p>
          <a:p>
            <a:endParaRPr lang="es-ES" sz="2400" dirty="0"/>
          </a:p>
        </p:txBody>
      </p:sp>
      <p:sp>
        <p:nvSpPr>
          <p:cNvPr id="16" name="CuadroTexto 15">
            <a:extLst>
              <a:ext uri="{FF2B5EF4-FFF2-40B4-BE49-F238E27FC236}">
                <a16:creationId xmlns:a16="http://schemas.microsoft.com/office/drawing/2014/main" id="{6077D0DB-52A4-6768-4BA9-CCB9505FE881}"/>
              </a:ext>
            </a:extLst>
          </p:cNvPr>
          <p:cNvSpPr txBox="1"/>
          <p:nvPr/>
        </p:nvSpPr>
        <p:spPr>
          <a:xfrm>
            <a:off x="1295400" y="440056"/>
            <a:ext cx="9184640" cy="584775"/>
          </a:xfrm>
          <a:prstGeom prst="rect">
            <a:avLst/>
          </a:prstGeom>
          <a:noFill/>
        </p:spPr>
        <p:txBody>
          <a:bodyPr wrap="square">
            <a:spAutoFit/>
          </a:bodyPr>
          <a:lstStyle/>
          <a:p>
            <a:r>
              <a:rPr lang="es-ES" sz="3200" b="1" dirty="0">
                <a:latin typeface="Poppins 1 Bold" panose="020B0604020202020204" charset="0"/>
                <a:cs typeface="Poppins 1 Bold" panose="020B0604020202020204" charset="0"/>
              </a:rPr>
              <a:t>Hagamos un acuerdo de convivencia.</a:t>
            </a:r>
            <a:endParaRPr lang="es-MX" sz="3200" dirty="0">
              <a:latin typeface="Poppins 1 Bold" panose="020B0604020202020204" charset="0"/>
              <a:cs typeface="Poppins 1 Bold" panose="020B0604020202020204" charset="0"/>
            </a:endParaRPr>
          </a:p>
        </p:txBody>
      </p:sp>
      <p:pic>
        <p:nvPicPr>
          <p:cNvPr id="13" name="Imagen 12">
            <a:extLst>
              <a:ext uri="{FF2B5EF4-FFF2-40B4-BE49-F238E27FC236}">
                <a16:creationId xmlns:a16="http://schemas.microsoft.com/office/drawing/2014/main" id="{33C3DFCA-427C-F41A-6A3E-C6880F266B34}"/>
              </a:ext>
            </a:extLst>
          </p:cNvPr>
          <p:cNvPicPr>
            <a:picLocks noChangeAspect="1"/>
          </p:cNvPicPr>
          <p:nvPr/>
        </p:nvPicPr>
        <p:blipFill>
          <a:blip r:embed="rId6"/>
          <a:stretch>
            <a:fillRect/>
          </a:stretch>
        </p:blipFill>
        <p:spPr>
          <a:xfrm>
            <a:off x="5878195" y="4152900"/>
            <a:ext cx="5729959" cy="38256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56348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1EC2D-CC15-1BC1-30D0-D14EFB62387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E2E2753-61EF-6902-23C1-D1188C235BF8}"/>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D17B99F0-DF08-043E-32EA-0700AFA8089F}"/>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014AE4B9-3FFA-A795-90E9-B1B001AB8F1D}"/>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6D0CA364-AB4C-4622-BFF6-E8AD30030BA1}"/>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0DF0665E-10AB-9040-B06E-B406849BFDC1}"/>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DFC060FF-E0B3-88DE-D40A-36B9D6BC891B}"/>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CCC9AE82-8B1D-D875-E75A-B6962ACD39C4}"/>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AC0CE72D-58F6-0C19-D2FB-83BCC72F7EC9}"/>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30A2E158-AC94-3BA6-6C2D-75D53DCCA429}"/>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27578B53-3142-A744-FED6-B5A8AF9A0B24}"/>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4" name="CuadroTexto 13">
            <a:extLst>
              <a:ext uri="{FF2B5EF4-FFF2-40B4-BE49-F238E27FC236}">
                <a16:creationId xmlns:a16="http://schemas.microsoft.com/office/drawing/2014/main" id="{D00DC911-3CE3-067B-1826-0882AB709803}"/>
              </a:ext>
            </a:extLst>
          </p:cNvPr>
          <p:cNvSpPr txBox="1"/>
          <p:nvPr/>
        </p:nvSpPr>
        <p:spPr>
          <a:xfrm>
            <a:off x="2631439" y="1866900"/>
            <a:ext cx="14554200" cy="7478970"/>
          </a:xfrm>
          <a:prstGeom prst="rect">
            <a:avLst/>
          </a:prstGeom>
          <a:noFill/>
        </p:spPr>
        <p:txBody>
          <a:bodyPr wrap="square">
            <a:spAutoFit/>
          </a:bodyPr>
          <a:lstStyle/>
          <a:p>
            <a:r>
              <a:rPr lang="es-ES" sz="3600" b="1" dirty="0">
                <a:latin typeface="Poppins 1 Bold" panose="020B0604020202020204" charset="0"/>
                <a:cs typeface="Poppins 1 Bold" panose="020B0604020202020204" charset="0"/>
              </a:rPr>
              <a:t>Agenda</a:t>
            </a:r>
          </a:p>
          <a:p>
            <a:endParaRPr lang="es-ES" sz="3600" b="1" dirty="0">
              <a:latin typeface="Poppins 1 Bold" panose="020B0604020202020204" charset="0"/>
              <a:cs typeface="Poppins 1 Bold" panose="020B0604020202020204" charset="0"/>
            </a:endParaRPr>
          </a:p>
          <a:p>
            <a:endParaRPr lang="es-ES" sz="3600" b="1" dirty="0">
              <a:latin typeface="Poppins 1 Bold" panose="020B0604020202020204" charset="0"/>
              <a:cs typeface="Poppins 1 Bold" panose="020B0604020202020204" charset="0"/>
            </a:endParaRPr>
          </a:p>
          <a:p>
            <a:r>
              <a:rPr lang="es-ES" sz="3600" dirty="0">
                <a:latin typeface="Poppins" panose="00000500000000000000" pitchFamily="2" charset="0"/>
                <a:cs typeface="Poppins" panose="00000500000000000000" pitchFamily="2" charset="0"/>
              </a:rPr>
              <a:t>1. Presentación de integrantes</a:t>
            </a:r>
          </a:p>
          <a:p>
            <a:pPr lvl="0"/>
            <a:r>
              <a:rPr lang="es-MX" sz="3600" dirty="0">
                <a:latin typeface="Poppins" panose="00000500000000000000" pitchFamily="2" charset="0"/>
                <a:cs typeface="Poppins" panose="00000500000000000000" pitchFamily="2" charset="0"/>
              </a:rPr>
              <a:t>2. ¿Qué es la ingeniería de datos? </a:t>
            </a:r>
            <a:r>
              <a:rPr lang="es-MX" sz="3600" b="1" i="1" dirty="0">
                <a:latin typeface="Poppins" panose="00000500000000000000" pitchFamily="2" charset="0"/>
                <a:cs typeface="Poppins" panose="00000500000000000000" pitchFamily="2" charset="0"/>
              </a:rPr>
              <a:t>1 iteración</a:t>
            </a:r>
          </a:p>
          <a:p>
            <a:r>
              <a:rPr lang="es-MX" sz="3600" dirty="0">
                <a:latin typeface="Poppins" panose="00000500000000000000" pitchFamily="2" charset="0"/>
                <a:cs typeface="Poppins" panose="00000500000000000000" pitchFamily="2" charset="0"/>
              </a:rPr>
              <a:t>3. ¿Por qué es interesante la ingeniería de datos? </a:t>
            </a:r>
            <a:r>
              <a:rPr lang="es-MX" sz="3600" b="1" i="1" dirty="0">
                <a:latin typeface="Poppins" panose="00000500000000000000" pitchFamily="2" charset="0"/>
                <a:cs typeface="Poppins" panose="00000500000000000000" pitchFamily="2" charset="0"/>
              </a:rPr>
              <a:t>1 iteración</a:t>
            </a:r>
          </a:p>
          <a:p>
            <a:r>
              <a:rPr lang="es-MX" sz="3600" dirty="0">
                <a:latin typeface="Poppins" panose="00000500000000000000" pitchFamily="2" charset="0"/>
                <a:cs typeface="Poppins" panose="00000500000000000000" pitchFamily="2" charset="0"/>
              </a:rPr>
              <a:t>4. ¿Como formarnos en ingeniería de datos? </a:t>
            </a:r>
            <a:r>
              <a:rPr lang="es-MX" sz="3600" b="1" i="1" dirty="0">
                <a:latin typeface="Poppins" panose="00000500000000000000" pitchFamily="2" charset="0"/>
                <a:cs typeface="Poppins" panose="00000500000000000000" pitchFamily="2" charset="0"/>
              </a:rPr>
              <a:t>1 iteración</a:t>
            </a:r>
          </a:p>
          <a:p>
            <a:r>
              <a:rPr lang="es-MX" sz="3600" dirty="0">
                <a:latin typeface="Poppins" panose="00000500000000000000" pitchFamily="2" charset="0"/>
                <a:cs typeface="Poppins" panose="00000500000000000000" pitchFamily="2" charset="0"/>
              </a:rPr>
              <a:t>5 2-3 refinados por una </a:t>
            </a:r>
            <a:r>
              <a:rPr lang="es-MX" sz="3600" b="1" dirty="0">
                <a:latin typeface="Poppins" panose="00000500000000000000" pitchFamily="2" charset="0"/>
                <a:cs typeface="Poppins" panose="00000500000000000000" pitchFamily="2" charset="0"/>
              </a:rPr>
              <a:t>segunda iteración</a:t>
            </a:r>
          </a:p>
          <a:p>
            <a:r>
              <a:rPr lang="es-MX" sz="3600" dirty="0">
                <a:latin typeface="Poppins" panose="00000500000000000000" pitchFamily="2" charset="0"/>
                <a:cs typeface="Poppins" panose="00000500000000000000" pitchFamily="2" charset="0"/>
              </a:rPr>
              <a:t>6. Relación de ingeniero/a de datos con otros roles</a:t>
            </a:r>
          </a:p>
          <a:p>
            <a:r>
              <a:rPr lang="es-MX" sz="3600" dirty="0">
                <a:latin typeface="Poppins" panose="00000500000000000000" pitchFamily="2" charset="0"/>
                <a:cs typeface="Poppins" panose="00000500000000000000" pitchFamily="2" charset="0"/>
              </a:rPr>
              <a:t>7. Mi forma de entender la educación</a:t>
            </a:r>
            <a:endParaRPr lang="es-CO" sz="3600" dirty="0">
              <a:latin typeface="Poppins" panose="00000500000000000000" pitchFamily="2" charset="0"/>
              <a:cs typeface="Poppins" panose="00000500000000000000" pitchFamily="2" charset="0"/>
            </a:endParaRPr>
          </a:p>
          <a:p>
            <a:endParaRPr lang="es-CO" sz="3600" dirty="0"/>
          </a:p>
          <a:p>
            <a:pPr lvl="0"/>
            <a:endParaRPr lang="es-CO" sz="3600" dirty="0"/>
          </a:p>
          <a:p>
            <a:endParaRPr lang="es-ES" sz="2400" dirty="0"/>
          </a:p>
          <a:p>
            <a:endParaRPr lang="es-ES" sz="2400" dirty="0"/>
          </a:p>
        </p:txBody>
      </p:sp>
    </p:spTree>
    <p:extLst>
      <p:ext uri="{BB962C8B-B14F-4D97-AF65-F5344CB8AC3E}">
        <p14:creationId xmlns:p14="http://schemas.microsoft.com/office/powerpoint/2010/main" val="1614828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629EE-1985-2225-31E2-050DC896E63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8E846FC-1099-F5A4-7D4D-94754DDF4519}"/>
              </a:ext>
            </a:extLst>
          </p:cNvPr>
          <p:cNvSpPr/>
          <p:nvPr/>
        </p:nvSpPr>
        <p:spPr>
          <a:xfrm>
            <a:off x="-437361" y="8801100"/>
            <a:ext cx="1656562" cy="1607056"/>
          </a:xfrm>
          <a:custGeom>
            <a:avLst/>
            <a:gdLst/>
            <a:ahLst/>
            <a:cxnLst/>
            <a:rect l="l" t="t" r="r" b="b"/>
            <a:pathLst>
              <a:path w="2052835" h="2064911">
                <a:moveTo>
                  <a:pt x="0" y="0"/>
                </a:moveTo>
                <a:lnTo>
                  <a:pt x="2052835" y="0"/>
                </a:lnTo>
                <a:lnTo>
                  <a:pt x="2052835" y="2064910"/>
                </a:lnTo>
                <a:lnTo>
                  <a:pt x="0" y="2064910"/>
                </a:lnTo>
                <a:lnTo>
                  <a:pt x="0" y="0"/>
                </a:lnTo>
                <a:close/>
              </a:path>
            </a:pathLst>
          </a:custGeom>
          <a:blipFill>
            <a:blip r:embed="rId2"/>
            <a:stretch>
              <a:fillRect l="-34848" t="-49459" r="-26429" b="-59444"/>
            </a:stretch>
          </a:blipFill>
        </p:spPr>
        <p:txBody>
          <a:bodyPr/>
          <a:lstStyle/>
          <a:p>
            <a:endParaRPr lang="es-CO"/>
          </a:p>
        </p:txBody>
      </p:sp>
      <p:sp>
        <p:nvSpPr>
          <p:cNvPr id="3" name="Freeform 3">
            <a:extLst>
              <a:ext uri="{FF2B5EF4-FFF2-40B4-BE49-F238E27FC236}">
                <a16:creationId xmlns:a16="http://schemas.microsoft.com/office/drawing/2014/main" id="{B433B88B-431D-F520-8A64-604BAC5A4F71}"/>
              </a:ext>
            </a:extLst>
          </p:cNvPr>
          <p:cNvSpPr/>
          <p:nvPr/>
        </p:nvSpPr>
        <p:spPr>
          <a:xfrm rot="-10800000">
            <a:off x="16136495" y="-695866"/>
            <a:ext cx="1607799" cy="1648365"/>
          </a:xfrm>
          <a:custGeom>
            <a:avLst/>
            <a:gdLst/>
            <a:ahLst/>
            <a:cxnLst/>
            <a:rect l="l" t="t" r="r" b="b"/>
            <a:pathLst>
              <a:path w="1607799" h="1648365">
                <a:moveTo>
                  <a:pt x="0" y="0"/>
                </a:moveTo>
                <a:lnTo>
                  <a:pt x="1607799" y="0"/>
                </a:lnTo>
                <a:lnTo>
                  <a:pt x="1607799" y="1648364"/>
                </a:lnTo>
                <a:lnTo>
                  <a:pt x="0" y="1648364"/>
                </a:lnTo>
                <a:lnTo>
                  <a:pt x="0" y="0"/>
                </a:lnTo>
                <a:close/>
              </a:path>
            </a:pathLst>
          </a:custGeom>
          <a:blipFill>
            <a:blip r:embed="rId3"/>
            <a:stretch>
              <a:fillRect l="-36892" t="-49695" r="-28270" b="-60205"/>
            </a:stretch>
          </a:blipFill>
        </p:spPr>
        <p:txBody>
          <a:bodyPr/>
          <a:lstStyle/>
          <a:p>
            <a:endParaRPr lang="es-CO"/>
          </a:p>
        </p:txBody>
      </p:sp>
      <p:sp>
        <p:nvSpPr>
          <p:cNvPr id="9" name="Freeform 21">
            <a:extLst>
              <a:ext uri="{FF2B5EF4-FFF2-40B4-BE49-F238E27FC236}">
                <a16:creationId xmlns:a16="http://schemas.microsoft.com/office/drawing/2014/main" id="{1D05F255-F2E3-68A0-D911-D29FFBA02339}"/>
              </a:ext>
            </a:extLst>
          </p:cNvPr>
          <p:cNvSpPr/>
          <p:nvPr/>
        </p:nvSpPr>
        <p:spPr>
          <a:xfrm>
            <a:off x="14954160" y="7813562"/>
            <a:ext cx="2743200" cy="2438400"/>
          </a:xfrm>
          <a:custGeom>
            <a:avLst/>
            <a:gdLst/>
            <a:ahLst/>
            <a:cxnLst/>
            <a:rect l="l" t="t" r="r" b="b"/>
            <a:pathLst>
              <a:path w="5397947" h="4972858">
                <a:moveTo>
                  <a:pt x="0" y="0"/>
                </a:moveTo>
                <a:lnTo>
                  <a:pt x="5397947" y="0"/>
                </a:lnTo>
                <a:lnTo>
                  <a:pt x="5397947" y="4972859"/>
                </a:lnTo>
                <a:lnTo>
                  <a:pt x="0" y="4972859"/>
                </a:lnTo>
                <a:lnTo>
                  <a:pt x="0" y="0"/>
                </a:lnTo>
                <a:close/>
              </a:path>
            </a:pathLst>
          </a:custGeom>
          <a:blipFill>
            <a:blip r:embed="rId4"/>
            <a:stretch>
              <a:fillRect/>
            </a:stretch>
          </a:blipFill>
        </p:spPr>
        <p:txBody>
          <a:bodyPr/>
          <a:lstStyle/>
          <a:p>
            <a:endParaRPr lang="es-CO"/>
          </a:p>
        </p:txBody>
      </p:sp>
      <p:sp>
        <p:nvSpPr>
          <p:cNvPr id="8" name="CuadroTexto 7">
            <a:extLst>
              <a:ext uri="{FF2B5EF4-FFF2-40B4-BE49-F238E27FC236}">
                <a16:creationId xmlns:a16="http://schemas.microsoft.com/office/drawing/2014/main" id="{096DCFA7-361F-02A9-70F0-6BC7CADA3C28}"/>
              </a:ext>
            </a:extLst>
          </p:cNvPr>
          <p:cNvSpPr txBox="1"/>
          <p:nvPr/>
        </p:nvSpPr>
        <p:spPr>
          <a:xfrm>
            <a:off x="2133600" y="2552700"/>
            <a:ext cx="13674710" cy="3416320"/>
          </a:xfrm>
          <a:prstGeom prst="rect">
            <a:avLst/>
          </a:prstGeom>
          <a:noFill/>
        </p:spPr>
        <p:txBody>
          <a:bodyPr wrap="square">
            <a:spAutoFit/>
          </a:bodyPr>
          <a:lstStyle/>
          <a:p>
            <a:r>
              <a:rPr lang="es-MX" sz="2800" b="1" dirty="0">
                <a:latin typeface="Poppins" panose="00000500000000000000" pitchFamily="2" charset="0"/>
                <a:cs typeface="Poppins" panose="00000500000000000000" pitchFamily="2" charset="0"/>
              </a:rPr>
              <a:t>Objetivo para hoy</a:t>
            </a:r>
          </a:p>
          <a:p>
            <a:endParaRPr lang="es-MX" sz="2800" b="1" dirty="0">
              <a:latin typeface="Poppins" panose="00000500000000000000" pitchFamily="2" charset="0"/>
              <a:cs typeface="Poppins" panose="00000500000000000000" pitchFamily="2" charset="0"/>
            </a:endParaRPr>
          </a:p>
          <a:p>
            <a:endParaRPr lang="es-MX" sz="2800" b="1" dirty="0">
              <a:latin typeface="Poppins" panose="00000500000000000000" pitchFamily="2" charset="0"/>
              <a:cs typeface="Poppins" panose="00000500000000000000" pitchFamily="2" charset="0"/>
            </a:endParaRPr>
          </a:p>
          <a:p>
            <a:pPr algn="just"/>
            <a:r>
              <a:rPr lang="es-CO" sz="3600" noProof="0" dirty="0">
                <a:latin typeface="Poppins" panose="00000500000000000000" pitchFamily="2" charset="0"/>
                <a:cs typeface="Poppins" panose="00000500000000000000" pitchFamily="2" charset="0"/>
              </a:rPr>
              <a:t>Estudiar la ingeniería de datos como sistema complejo adaptativo y así definirla, entender su importancia y plantear como abordaremos el estudio de esta.</a:t>
            </a:r>
          </a:p>
          <a:p>
            <a:endParaRPr lang="es-MX" sz="2400" b="1"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004461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F57EA-AB2A-D230-8269-26A12105E4DB}"/>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763BEABA-6A1E-0588-6E8E-B829C74E8AAA}"/>
              </a:ext>
            </a:extLst>
          </p:cNvPr>
          <p:cNvGrpSpPr/>
          <p:nvPr/>
        </p:nvGrpSpPr>
        <p:grpSpPr>
          <a:xfrm rot="-10800000">
            <a:off x="10392303" y="0"/>
            <a:ext cx="7895697" cy="10287000"/>
            <a:chOff x="0" y="0"/>
            <a:chExt cx="2079525" cy="2709333"/>
          </a:xfrm>
        </p:grpSpPr>
        <p:sp>
          <p:nvSpPr>
            <p:cNvPr id="4" name="Freeform 4">
              <a:extLst>
                <a:ext uri="{FF2B5EF4-FFF2-40B4-BE49-F238E27FC236}">
                  <a16:creationId xmlns:a16="http://schemas.microsoft.com/office/drawing/2014/main" id="{74725FA9-DB41-09A5-DF03-37153937910A}"/>
                </a:ext>
              </a:extLst>
            </p:cNvPr>
            <p:cNvSpPr/>
            <p:nvPr/>
          </p:nvSpPr>
          <p:spPr>
            <a:xfrm>
              <a:off x="0" y="0"/>
              <a:ext cx="2079525" cy="2709333"/>
            </a:xfrm>
            <a:custGeom>
              <a:avLst/>
              <a:gdLst/>
              <a:ahLst/>
              <a:cxnLst/>
              <a:rect l="l" t="t" r="r" b="b"/>
              <a:pathLst>
                <a:path w="2079525" h="2709333">
                  <a:moveTo>
                    <a:pt x="0" y="0"/>
                  </a:moveTo>
                  <a:lnTo>
                    <a:pt x="2079525" y="0"/>
                  </a:lnTo>
                  <a:lnTo>
                    <a:pt x="2079525"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5" name="TextBox 5">
              <a:extLst>
                <a:ext uri="{FF2B5EF4-FFF2-40B4-BE49-F238E27FC236}">
                  <a16:creationId xmlns:a16="http://schemas.microsoft.com/office/drawing/2014/main" id="{912FEF42-0636-3E17-8A6D-0E140C7E4274}"/>
                </a:ext>
              </a:extLst>
            </p:cNvPr>
            <p:cNvSpPr txBox="1"/>
            <p:nvPr/>
          </p:nvSpPr>
          <p:spPr>
            <a:xfrm>
              <a:off x="0" y="-38100"/>
              <a:ext cx="2079525" cy="274743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a:extLst>
              <a:ext uri="{FF2B5EF4-FFF2-40B4-BE49-F238E27FC236}">
                <a16:creationId xmlns:a16="http://schemas.microsoft.com/office/drawing/2014/main" id="{70C63301-6F78-06FB-FAD1-BFAE730F4912}"/>
              </a:ext>
            </a:extLst>
          </p:cNvPr>
          <p:cNvSpPr/>
          <p:nvPr/>
        </p:nvSpPr>
        <p:spPr>
          <a:xfrm>
            <a:off x="9562641" y="4953536"/>
            <a:ext cx="4777510" cy="4687932"/>
          </a:xfrm>
          <a:custGeom>
            <a:avLst/>
            <a:gdLst/>
            <a:ahLst/>
            <a:cxnLst/>
            <a:rect l="l" t="t" r="r" b="b"/>
            <a:pathLst>
              <a:path w="4777510" h="4687932">
                <a:moveTo>
                  <a:pt x="0" y="0"/>
                </a:moveTo>
                <a:lnTo>
                  <a:pt x="4777511" y="0"/>
                </a:lnTo>
                <a:lnTo>
                  <a:pt x="4777511" y="4687932"/>
                </a:lnTo>
                <a:lnTo>
                  <a:pt x="0" y="46879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7" name="Freeform 7">
            <a:extLst>
              <a:ext uri="{FF2B5EF4-FFF2-40B4-BE49-F238E27FC236}">
                <a16:creationId xmlns:a16="http://schemas.microsoft.com/office/drawing/2014/main" id="{52FFCCEB-96B9-EDFB-AFD6-2797FA7C98E5}"/>
              </a:ext>
            </a:extLst>
          </p:cNvPr>
          <p:cNvSpPr/>
          <p:nvPr/>
        </p:nvSpPr>
        <p:spPr>
          <a:xfrm rot="-10800000">
            <a:off x="14340152" y="455568"/>
            <a:ext cx="4777510" cy="4687932"/>
          </a:xfrm>
          <a:custGeom>
            <a:avLst/>
            <a:gdLst/>
            <a:ahLst/>
            <a:cxnLst/>
            <a:rect l="l" t="t" r="r" b="b"/>
            <a:pathLst>
              <a:path w="4777510" h="4687932">
                <a:moveTo>
                  <a:pt x="0" y="0"/>
                </a:moveTo>
                <a:lnTo>
                  <a:pt x="4777510" y="0"/>
                </a:lnTo>
                <a:lnTo>
                  <a:pt x="4777510" y="4687932"/>
                </a:lnTo>
                <a:lnTo>
                  <a:pt x="0" y="46879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8" name="Group 8">
            <a:extLst>
              <a:ext uri="{FF2B5EF4-FFF2-40B4-BE49-F238E27FC236}">
                <a16:creationId xmlns:a16="http://schemas.microsoft.com/office/drawing/2014/main" id="{62AE8F99-2121-ACCC-DE87-9D8E38E2B656}"/>
              </a:ext>
            </a:extLst>
          </p:cNvPr>
          <p:cNvGrpSpPr/>
          <p:nvPr/>
        </p:nvGrpSpPr>
        <p:grpSpPr>
          <a:xfrm rot="1460314">
            <a:off x="10661875" y="4518938"/>
            <a:ext cx="7356554" cy="1249125"/>
            <a:chOff x="0" y="0"/>
            <a:chExt cx="1937529" cy="328988"/>
          </a:xfrm>
        </p:grpSpPr>
        <p:sp>
          <p:nvSpPr>
            <p:cNvPr id="9" name="Freeform 9">
              <a:extLst>
                <a:ext uri="{FF2B5EF4-FFF2-40B4-BE49-F238E27FC236}">
                  <a16:creationId xmlns:a16="http://schemas.microsoft.com/office/drawing/2014/main" id="{137C37D5-46E2-C18B-B79F-62EFE65E0F7C}"/>
                </a:ext>
              </a:extLst>
            </p:cNvPr>
            <p:cNvSpPr/>
            <p:nvPr/>
          </p:nvSpPr>
          <p:spPr>
            <a:xfrm>
              <a:off x="0" y="0"/>
              <a:ext cx="1937528" cy="328988"/>
            </a:xfrm>
            <a:custGeom>
              <a:avLst/>
              <a:gdLst/>
              <a:ahLst/>
              <a:cxnLst/>
              <a:rect l="l" t="t" r="r" b="b"/>
              <a:pathLst>
                <a:path w="1937528" h="328988">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p:spPr>
          <p:txBody>
            <a:bodyPr/>
            <a:lstStyle/>
            <a:p>
              <a:endParaRPr lang="es-CO"/>
            </a:p>
          </p:txBody>
        </p:sp>
        <p:sp>
          <p:nvSpPr>
            <p:cNvPr id="10" name="TextBox 10">
              <a:extLst>
                <a:ext uri="{FF2B5EF4-FFF2-40B4-BE49-F238E27FC236}">
                  <a16:creationId xmlns:a16="http://schemas.microsoft.com/office/drawing/2014/main" id="{927D3582-B0C4-6E41-AA2D-FD73D127DDD6}"/>
                </a:ext>
              </a:extLst>
            </p:cNvPr>
            <p:cNvSpPr txBox="1"/>
            <p:nvPr/>
          </p:nvSpPr>
          <p:spPr>
            <a:xfrm>
              <a:off x="0" y="-38100"/>
              <a:ext cx="1937529" cy="367088"/>
            </a:xfrm>
            <a:prstGeom prst="rect">
              <a:avLst/>
            </a:prstGeom>
          </p:spPr>
          <p:txBody>
            <a:bodyPr lIns="50800" tIns="50800" rIns="50800" bIns="50800" rtlCol="0" anchor="ctr"/>
            <a:lstStyle/>
            <a:p>
              <a:pPr algn="ctr">
                <a:lnSpc>
                  <a:spcPts val="2659"/>
                </a:lnSpc>
              </a:pPr>
              <a:endParaRPr/>
            </a:p>
          </p:txBody>
        </p:sp>
      </p:grpSp>
      <p:grpSp>
        <p:nvGrpSpPr>
          <p:cNvPr id="11" name="Group 11">
            <a:extLst>
              <a:ext uri="{FF2B5EF4-FFF2-40B4-BE49-F238E27FC236}">
                <a16:creationId xmlns:a16="http://schemas.microsoft.com/office/drawing/2014/main" id="{D7A6C202-C67A-41DC-7499-D28D188D03E6}"/>
              </a:ext>
            </a:extLst>
          </p:cNvPr>
          <p:cNvGrpSpPr/>
          <p:nvPr/>
        </p:nvGrpSpPr>
        <p:grpSpPr>
          <a:xfrm rot="-10800000">
            <a:off x="-536257" y="9574006"/>
            <a:ext cx="8704391" cy="134923"/>
            <a:chOff x="0" y="0"/>
            <a:chExt cx="2292514" cy="35535"/>
          </a:xfrm>
        </p:grpSpPr>
        <p:sp>
          <p:nvSpPr>
            <p:cNvPr id="12" name="Freeform 12">
              <a:extLst>
                <a:ext uri="{FF2B5EF4-FFF2-40B4-BE49-F238E27FC236}">
                  <a16:creationId xmlns:a16="http://schemas.microsoft.com/office/drawing/2014/main" id="{D0807688-3D2E-8BBD-9C7C-BB692B82F405}"/>
                </a:ext>
              </a:extLst>
            </p:cNvPr>
            <p:cNvSpPr/>
            <p:nvPr/>
          </p:nvSpPr>
          <p:spPr>
            <a:xfrm>
              <a:off x="0" y="0"/>
              <a:ext cx="2292515" cy="35535"/>
            </a:xfrm>
            <a:custGeom>
              <a:avLst/>
              <a:gdLst/>
              <a:ahLst/>
              <a:cxnLst/>
              <a:rect l="l" t="t" r="r" b="b"/>
              <a:pathLst>
                <a:path w="2292515" h="35535">
                  <a:moveTo>
                    <a:pt x="17768" y="0"/>
                  </a:moveTo>
                  <a:lnTo>
                    <a:pt x="2274747" y="0"/>
                  </a:lnTo>
                  <a:cubicBezTo>
                    <a:pt x="2284560" y="0"/>
                    <a:pt x="2292515" y="7955"/>
                    <a:pt x="2292515" y="17768"/>
                  </a:cubicBezTo>
                  <a:lnTo>
                    <a:pt x="2292515" y="17768"/>
                  </a:lnTo>
                  <a:cubicBezTo>
                    <a:pt x="2292515" y="22480"/>
                    <a:pt x="2290643" y="26999"/>
                    <a:pt x="2287311" y="30331"/>
                  </a:cubicBezTo>
                  <a:cubicBezTo>
                    <a:pt x="2283978" y="33663"/>
                    <a:pt x="2279459" y="35535"/>
                    <a:pt x="2274747" y="35535"/>
                  </a:cubicBezTo>
                  <a:lnTo>
                    <a:pt x="17768" y="35535"/>
                  </a:lnTo>
                  <a:cubicBezTo>
                    <a:pt x="13055" y="35535"/>
                    <a:pt x="8536" y="33663"/>
                    <a:pt x="5204" y="30331"/>
                  </a:cubicBezTo>
                  <a:cubicBezTo>
                    <a:pt x="1872" y="26999"/>
                    <a:pt x="0" y="22480"/>
                    <a:pt x="0" y="17768"/>
                  </a:cubicBezTo>
                  <a:lnTo>
                    <a:pt x="0" y="17768"/>
                  </a:lnTo>
                  <a:cubicBezTo>
                    <a:pt x="0" y="13055"/>
                    <a:pt x="1872" y="8536"/>
                    <a:pt x="5204" y="5204"/>
                  </a:cubicBezTo>
                  <a:cubicBezTo>
                    <a:pt x="8536" y="1872"/>
                    <a:pt x="13055" y="0"/>
                    <a:pt x="17768"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13" name="TextBox 13">
              <a:extLst>
                <a:ext uri="{FF2B5EF4-FFF2-40B4-BE49-F238E27FC236}">
                  <a16:creationId xmlns:a16="http://schemas.microsoft.com/office/drawing/2014/main" id="{EDE14CBD-71F3-CE58-1900-5B5A694C35F2}"/>
                </a:ext>
              </a:extLst>
            </p:cNvPr>
            <p:cNvSpPr txBox="1"/>
            <p:nvPr/>
          </p:nvSpPr>
          <p:spPr>
            <a:xfrm>
              <a:off x="0" y="-38100"/>
              <a:ext cx="2292514" cy="73635"/>
            </a:xfrm>
            <a:prstGeom prst="rect">
              <a:avLst/>
            </a:prstGeom>
          </p:spPr>
          <p:txBody>
            <a:bodyPr lIns="50800" tIns="50800" rIns="50800" bIns="50800" rtlCol="0" anchor="ctr"/>
            <a:lstStyle/>
            <a:p>
              <a:pPr algn="ctr">
                <a:lnSpc>
                  <a:spcPts val="2659"/>
                </a:lnSpc>
              </a:pPr>
              <a:endParaRPr/>
            </a:p>
          </p:txBody>
        </p:sp>
      </p:grpSp>
      <p:sp>
        <p:nvSpPr>
          <p:cNvPr id="15" name="TextBox 15">
            <a:extLst>
              <a:ext uri="{FF2B5EF4-FFF2-40B4-BE49-F238E27FC236}">
                <a16:creationId xmlns:a16="http://schemas.microsoft.com/office/drawing/2014/main" id="{53F83F89-F8AE-E23F-84E0-1F8B85266321}"/>
              </a:ext>
            </a:extLst>
          </p:cNvPr>
          <p:cNvSpPr txBox="1"/>
          <p:nvPr/>
        </p:nvSpPr>
        <p:spPr>
          <a:xfrm>
            <a:off x="822279" y="3068050"/>
            <a:ext cx="8321721" cy="752514"/>
          </a:xfrm>
          <a:prstGeom prst="rect">
            <a:avLst/>
          </a:prstGeom>
        </p:spPr>
        <p:txBody>
          <a:bodyPr wrap="square" lIns="0" tIns="0" rIns="0" bIns="0" rtlCol="0" anchor="t">
            <a:spAutoFit/>
          </a:bodyPr>
          <a:lstStyle/>
          <a:p>
            <a:pPr algn="ctr">
              <a:lnSpc>
                <a:spcPts val="6159"/>
              </a:lnSpc>
              <a:spcBef>
                <a:spcPct val="0"/>
              </a:spcBef>
            </a:pPr>
            <a:r>
              <a:rPr lang="es-CO" sz="4350" b="1" dirty="0">
                <a:solidFill>
                  <a:srgbClr val="700A89"/>
                </a:solidFill>
                <a:latin typeface="Poppins" panose="00000500000000000000" pitchFamily="2" charset="0"/>
                <a:cs typeface="Poppins" panose="00000500000000000000" pitchFamily="2" charset="0"/>
                <a:sym typeface="Poppins 1 Bold"/>
              </a:rPr>
              <a:t>Actividad</a:t>
            </a:r>
            <a:endParaRPr lang="es-CO" sz="4350" b="1" noProof="0" dirty="0">
              <a:solidFill>
                <a:srgbClr val="700A89"/>
              </a:solidFill>
              <a:latin typeface="Poppins 1 Bold"/>
              <a:cs typeface="Poppins 1 Bold"/>
              <a:sym typeface="Poppins 1 Bold"/>
            </a:endParaRPr>
          </a:p>
        </p:txBody>
      </p:sp>
      <p:grpSp>
        <p:nvGrpSpPr>
          <p:cNvPr id="14" name="Group 11">
            <a:extLst>
              <a:ext uri="{FF2B5EF4-FFF2-40B4-BE49-F238E27FC236}">
                <a16:creationId xmlns:a16="http://schemas.microsoft.com/office/drawing/2014/main" id="{B5508332-E396-C457-41BD-15EA1B9FF668}"/>
              </a:ext>
            </a:extLst>
          </p:cNvPr>
          <p:cNvGrpSpPr/>
          <p:nvPr/>
        </p:nvGrpSpPr>
        <p:grpSpPr>
          <a:xfrm>
            <a:off x="1828800" y="4358191"/>
            <a:ext cx="6434234" cy="2339420"/>
            <a:chOff x="0" y="0"/>
            <a:chExt cx="8578979" cy="3360133"/>
          </a:xfrm>
        </p:grpSpPr>
        <p:grpSp>
          <p:nvGrpSpPr>
            <p:cNvPr id="16" name="Group 12">
              <a:extLst>
                <a:ext uri="{FF2B5EF4-FFF2-40B4-BE49-F238E27FC236}">
                  <a16:creationId xmlns:a16="http://schemas.microsoft.com/office/drawing/2014/main" id="{DD42C7D6-C634-986E-F8A7-A484451609BF}"/>
                </a:ext>
              </a:extLst>
            </p:cNvPr>
            <p:cNvGrpSpPr/>
            <p:nvPr/>
          </p:nvGrpSpPr>
          <p:grpSpPr>
            <a:xfrm>
              <a:off x="0" y="0"/>
              <a:ext cx="8578979" cy="3360133"/>
              <a:chOff x="0" y="0"/>
              <a:chExt cx="582801" cy="228266"/>
            </a:xfrm>
          </p:grpSpPr>
          <p:sp>
            <p:nvSpPr>
              <p:cNvPr id="19" name="Freeform 13">
                <a:extLst>
                  <a:ext uri="{FF2B5EF4-FFF2-40B4-BE49-F238E27FC236}">
                    <a16:creationId xmlns:a16="http://schemas.microsoft.com/office/drawing/2014/main" id="{59870950-ABBE-D8A5-2B21-D00D299B06CB}"/>
                  </a:ext>
                </a:extLst>
              </p:cNvPr>
              <p:cNvSpPr/>
              <p:nvPr/>
            </p:nvSpPr>
            <p:spPr>
              <a:xfrm>
                <a:off x="0" y="0"/>
                <a:ext cx="582801" cy="228266"/>
              </a:xfrm>
              <a:custGeom>
                <a:avLst/>
                <a:gdLst/>
                <a:ahLst/>
                <a:cxnLst/>
                <a:rect l="l" t="t" r="r" b="b"/>
                <a:pathLst>
                  <a:path w="582801" h="228266">
                    <a:moveTo>
                      <a:pt x="87467" y="0"/>
                    </a:moveTo>
                    <a:lnTo>
                      <a:pt x="495335" y="0"/>
                    </a:lnTo>
                    <a:cubicBezTo>
                      <a:pt x="543641" y="0"/>
                      <a:pt x="582801" y="39160"/>
                      <a:pt x="582801" y="87467"/>
                    </a:cubicBezTo>
                    <a:lnTo>
                      <a:pt x="582801" y="140800"/>
                    </a:lnTo>
                    <a:cubicBezTo>
                      <a:pt x="582801" y="189106"/>
                      <a:pt x="543641" y="228266"/>
                      <a:pt x="495335" y="228266"/>
                    </a:cubicBezTo>
                    <a:lnTo>
                      <a:pt x="87467" y="228266"/>
                    </a:lnTo>
                    <a:cubicBezTo>
                      <a:pt x="39160" y="228266"/>
                      <a:pt x="0" y="189106"/>
                      <a:pt x="0" y="140800"/>
                    </a:cubicBezTo>
                    <a:lnTo>
                      <a:pt x="0" y="87467"/>
                    </a:lnTo>
                    <a:cubicBezTo>
                      <a:pt x="0" y="39160"/>
                      <a:pt x="39160" y="0"/>
                      <a:pt x="87467" y="0"/>
                    </a:cubicBezTo>
                    <a:close/>
                  </a:path>
                </a:pathLst>
              </a:custGeom>
              <a:solidFill>
                <a:srgbClr val="000000">
                  <a:alpha val="0"/>
                </a:srgbClr>
              </a:solidFill>
              <a:ln w="38100" cap="rnd">
                <a:gradFill>
                  <a:gsLst>
                    <a:gs pos="0">
                      <a:srgbClr val="6B1374">
                        <a:alpha val="100000"/>
                      </a:srgbClr>
                    </a:gs>
                    <a:gs pos="33333">
                      <a:srgbClr val="700A89">
                        <a:alpha val="100000"/>
                      </a:srgbClr>
                    </a:gs>
                    <a:gs pos="66667">
                      <a:srgbClr val="C20052">
                        <a:alpha val="100000"/>
                      </a:srgbClr>
                    </a:gs>
                    <a:gs pos="100000">
                      <a:srgbClr val="FF0055">
                        <a:alpha val="100000"/>
                      </a:srgbClr>
                    </a:gs>
                  </a:gsLst>
                  <a:lin ang="2700000"/>
                </a:gradFill>
                <a:prstDash val="solid"/>
                <a:round/>
              </a:ln>
            </p:spPr>
            <p:txBody>
              <a:bodyPr/>
              <a:lstStyle/>
              <a:p>
                <a:endParaRPr lang="es-CO"/>
              </a:p>
            </p:txBody>
          </p:sp>
          <p:sp>
            <p:nvSpPr>
              <p:cNvPr id="20" name="TextBox 14">
                <a:extLst>
                  <a:ext uri="{FF2B5EF4-FFF2-40B4-BE49-F238E27FC236}">
                    <a16:creationId xmlns:a16="http://schemas.microsoft.com/office/drawing/2014/main" id="{BFD7014C-AF4D-9A3F-E1E4-F6B10D57103A}"/>
                  </a:ext>
                </a:extLst>
              </p:cNvPr>
              <p:cNvSpPr txBox="1"/>
              <p:nvPr/>
            </p:nvSpPr>
            <p:spPr>
              <a:xfrm>
                <a:off x="0" y="-38100"/>
                <a:ext cx="582801" cy="266366"/>
              </a:xfrm>
              <a:prstGeom prst="rect">
                <a:avLst/>
              </a:prstGeom>
            </p:spPr>
            <p:txBody>
              <a:bodyPr lIns="50800" tIns="50800" rIns="50800" bIns="50800" rtlCol="0" anchor="ctr"/>
              <a:lstStyle/>
              <a:p>
                <a:pPr algn="ctr">
                  <a:lnSpc>
                    <a:spcPts val="2660"/>
                  </a:lnSpc>
                </a:pPr>
                <a:endParaRPr/>
              </a:p>
            </p:txBody>
          </p:sp>
        </p:grpSp>
        <p:sp>
          <p:nvSpPr>
            <p:cNvPr id="17" name="TextBox 15">
              <a:extLst>
                <a:ext uri="{FF2B5EF4-FFF2-40B4-BE49-F238E27FC236}">
                  <a16:creationId xmlns:a16="http://schemas.microsoft.com/office/drawing/2014/main" id="{26C0743B-319B-BDC5-A2EC-A281764244F5}"/>
                </a:ext>
              </a:extLst>
            </p:cNvPr>
            <p:cNvSpPr txBox="1"/>
            <p:nvPr/>
          </p:nvSpPr>
          <p:spPr>
            <a:xfrm>
              <a:off x="188217" y="1342794"/>
              <a:ext cx="7868384" cy="674544"/>
            </a:xfrm>
            <a:prstGeom prst="rect">
              <a:avLst/>
            </a:prstGeom>
          </p:spPr>
          <p:txBody>
            <a:bodyPr lIns="0" tIns="0" rIns="0" bIns="0" rtlCol="0" anchor="t">
              <a:spAutoFit/>
            </a:bodyPr>
            <a:lstStyle/>
            <a:p>
              <a:pPr algn="ctr">
                <a:lnSpc>
                  <a:spcPts val="4320"/>
                </a:lnSpc>
              </a:pPr>
              <a:r>
                <a:rPr lang="en-US" sz="2400" dirty="0">
                  <a:solidFill>
                    <a:srgbClr val="1F1F1D"/>
                  </a:solidFill>
                  <a:latin typeface="Poppins 2"/>
                  <a:ea typeface="Poppins 2"/>
                  <a:cs typeface="Poppins 2"/>
                  <a:sym typeface="Poppins 2"/>
                </a:rPr>
                <a:t>¿</a:t>
              </a:r>
              <a:r>
                <a:rPr lang="en-US" sz="2400" dirty="0" err="1">
                  <a:solidFill>
                    <a:srgbClr val="1F1F1D"/>
                  </a:solidFill>
                  <a:latin typeface="Poppins 2"/>
                  <a:ea typeface="Poppins 2"/>
                  <a:cs typeface="Poppins 2"/>
                  <a:sym typeface="Poppins 2"/>
                </a:rPr>
                <a:t>Quienes</a:t>
              </a:r>
              <a:r>
                <a:rPr lang="en-US" sz="2400" dirty="0">
                  <a:solidFill>
                    <a:srgbClr val="1F1F1D"/>
                  </a:solidFill>
                  <a:latin typeface="Poppins 2"/>
                  <a:ea typeface="Poppins 2"/>
                  <a:cs typeface="Poppins 2"/>
                  <a:sym typeface="Poppins 2"/>
                </a:rPr>
                <a:t> </a:t>
              </a:r>
              <a:r>
                <a:rPr lang="en-US" sz="2400" dirty="0" err="1">
                  <a:solidFill>
                    <a:srgbClr val="1F1F1D"/>
                  </a:solidFill>
                  <a:latin typeface="Poppins 2"/>
                  <a:ea typeface="Poppins 2"/>
                  <a:cs typeface="Poppins 2"/>
                  <a:sym typeface="Poppins 2"/>
                </a:rPr>
                <a:t>somos</a:t>
              </a:r>
              <a:r>
                <a:rPr lang="en-US" sz="2400" dirty="0">
                  <a:solidFill>
                    <a:srgbClr val="1F1F1D"/>
                  </a:solidFill>
                  <a:latin typeface="Poppins 2"/>
                  <a:ea typeface="Poppins 2"/>
                  <a:cs typeface="Poppins 2"/>
                  <a:sym typeface="Poppins 2"/>
                </a:rPr>
                <a:t>?</a:t>
              </a:r>
              <a:endParaRPr lang="en-US" sz="2400" u="sng" dirty="0">
                <a:solidFill>
                  <a:srgbClr val="1F1F1D"/>
                </a:solidFill>
                <a:latin typeface="Poppins 3"/>
                <a:ea typeface="Poppins 3"/>
                <a:cs typeface="Poppins 3"/>
                <a:sym typeface="Poppins 3"/>
                <a:hlinkClick r:id="rId4" tooltip="mailto:eduardo.tamayo@enyoi.co"/>
              </a:endParaRPr>
            </a:p>
          </p:txBody>
        </p:sp>
      </p:grpSp>
    </p:spTree>
    <p:extLst>
      <p:ext uri="{BB962C8B-B14F-4D97-AF65-F5344CB8AC3E}">
        <p14:creationId xmlns:p14="http://schemas.microsoft.com/office/powerpoint/2010/main" val="2938131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E51A3-A820-8E4D-23FA-668BE238D219}"/>
            </a:ext>
          </a:extLst>
        </p:cNvPr>
        <p:cNvGrpSpPr/>
        <p:nvPr/>
      </p:nvGrpSpPr>
      <p:grpSpPr>
        <a:xfrm>
          <a:off x="0" y="0"/>
          <a:ext cx="0" cy="0"/>
          <a:chOff x="0" y="0"/>
          <a:chExt cx="0" cy="0"/>
        </a:xfrm>
      </p:grpSpPr>
      <p:sp>
        <p:nvSpPr>
          <p:cNvPr id="18" name="Rectángulo: esquinas redondeadas 17">
            <a:extLst>
              <a:ext uri="{FF2B5EF4-FFF2-40B4-BE49-F238E27FC236}">
                <a16:creationId xmlns:a16="http://schemas.microsoft.com/office/drawing/2014/main" id="{F3117F2C-6738-1CD4-2B50-62F98778DC8A}"/>
              </a:ext>
            </a:extLst>
          </p:cNvPr>
          <p:cNvSpPr/>
          <p:nvPr/>
        </p:nvSpPr>
        <p:spPr>
          <a:xfrm>
            <a:off x="4038600" y="3545404"/>
            <a:ext cx="9829800" cy="3579296"/>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Freeform 2">
            <a:extLst>
              <a:ext uri="{FF2B5EF4-FFF2-40B4-BE49-F238E27FC236}">
                <a16:creationId xmlns:a16="http://schemas.microsoft.com/office/drawing/2014/main" id="{504FDE0C-282D-F03F-8614-2545F33E7318}"/>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0DFE55B8-0248-8E92-B732-881983C6E617}"/>
              </a:ext>
            </a:extLst>
          </p:cNvPr>
          <p:cNvGrpSpPr/>
          <p:nvPr/>
        </p:nvGrpSpPr>
        <p:grpSpPr>
          <a:xfrm flipV="1">
            <a:off x="-762000" y="1516854"/>
            <a:ext cx="8458200" cy="45719"/>
            <a:chOff x="0" y="0"/>
            <a:chExt cx="1495010" cy="20069"/>
          </a:xfrm>
        </p:grpSpPr>
        <p:sp>
          <p:nvSpPr>
            <p:cNvPr id="4" name="Freeform 4">
              <a:extLst>
                <a:ext uri="{FF2B5EF4-FFF2-40B4-BE49-F238E27FC236}">
                  <a16:creationId xmlns:a16="http://schemas.microsoft.com/office/drawing/2014/main" id="{0C9CF1B8-42E3-B4C6-B4BB-B08605A8C3C3}"/>
                </a:ext>
              </a:extLst>
            </p:cNvPr>
            <p:cNvSpPr/>
            <p:nvPr/>
          </p:nvSpPr>
          <p:spPr>
            <a:xfrm>
              <a:off x="0" y="0"/>
              <a:ext cx="1495010" cy="20069"/>
            </a:xfrm>
            <a:custGeom>
              <a:avLst/>
              <a:gdLst/>
              <a:ahLst/>
              <a:cxnLst/>
              <a:rect l="l" t="t" r="r" b="b"/>
              <a:pathLst>
                <a:path w="1495010" h="20069">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5" name="TextBox 5">
              <a:extLst>
                <a:ext uri="{FF2B5EF4-FFF2-40B4-BE49-F238E27FC236}">
                  <a16:creationId xmlns:a16="http://schemas.microsoft.com/office/drawing/2014/main" id="{AFAE8812-877B-EE12-9B04-ED44451D7543}"/>
                </a:ext>
              </a:extLst>
            </p:cNvPr>
            <p:cNvSpPr txBox="1"/>
            <p:nvPr/>
          </p:nvSpPr>
          <p:spPr>
            <a:xfrm>
              <a:off x="0" y="-38100"/>
              <a:ext cx="1495010" cy="58169"/>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2169E9FE-DE0B-5F18-9AE3-C91B460C78FE}"/>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20EE7F84-4092-14EC-5905-7B56164442D4}"/>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779E20F7-D575-A25C-812D-413AA2CEDAAD}"/>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7729B9A3-E443-0136-5C57-C407DF494C5D}"/>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4604CE29-AC43-A11E-19DC-ED64601DFE61}"/>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D09B085B-67A1-19A1-7068-E6D442E153CD}"/>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59DC143B-9810-C8AF-4298-A0B1E3959251}"/>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7C0167D1-BE17-2783-1E0D-3D360F02F8D3}"/>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6A2C3C46-2004-2222-629A-CDC6FA806BA1}"/>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36" name="TextBox 36">
            <a:extLst>
              <a:ext uri="{FF2B5EF4-FFF2-40B4-BE49-F238E27FC236}">
                <a16:creationId xmlns:a16="http://schemas.microsoft.com/office/drawing/2014/main" id="{F347C102-28BC-C721-C598-BCCD687C575D}"/>
              </a:ext>
            </a:extLst>
          </p:cNvPr>
          <p:cNvSpPr txBox="1"/>
          <p:nvPr/>
        </p:nvSpPr>
        <p:spPr>
          <a:xfrm>
            <a:off x="0" y="800100"/>
            <a:ext cx="7239000" cy="1359090"/>
          </a:xfrm>
          <a:prstGeom prst="rect">
            <a:avLst/>
          </a:prstGeom>
        </p:spPr>
        <p:txBody>
          <a:bodyPr wrap="square" lIns="0" tIns="0" rIns="0" bIns="0" rtlCol="0" anchor="t">
            <a:spAutoFit/>
          </a:bodyPr>
          <a:lstStyle/>
          <a:p>
            <a:pPr algn="ctr">
              <a:lnSpc>
                <a:spcPts val="5040"/>
              </a:lnSpc>
            </a:pPr>
            <a:r>
              <a:rPr lang="es-CO" sz="4400" b="1" dirty="0">
                <a:latin typeface="Poppins 1 Bold" panose="020B0604020202020204" charset="0"/>
                <a:cs typeface="Poppins 1 Bold" panose="020B0604020202020204" charset="0"/>
              </a:rPr>
              <a:t>2’ PARA CONTAR:</a:t>
            </a:r>
            <a:r>
              <a:rPr lang="es-CO" sz="6600" dirty="0">
                <a:latin typeface="Poppins 1 Bold" panose="020B0604020202020204" charset="0"/>
                <a:cs typeface="Poppins 1 Bold" panose="020B0604020202020204" charset="0"/>
              </a:rPr>
              <a:t> </a:t>
            </a:r>
            <a:br>
              <a:rPr lang="es-CO" sz="6600" dirty="0">
                <a:latin typeface="Poppins 1 Bold" panose="020B0604020202020204" charset="0"/>
                <a:cs typeface="Poppins 1 Bold" panose="020B0604020202020204" charset="0"/>
              </a:rPr>
            </a:br>
            <a:r>
              <a:rPr lang="es-MX" sz="6600" noProof="0" dirty="0">
                <a:solidFill>
                  <a:srgbClr val="1F1F1D"/>
                </a:solidFill>
                <a:latin typeface="Poppins 1 Bold" panose="020B0604020202020204" charset="0"/>
                <a:ea typeface="Poppins 2"/>
                <a:cs typeface="Poppins 1 Bold" panose="020B0604020202020204" charset="0"/>
                <a:sym typeface="Poppins 2"/>
              </a:rPr>
              <a:t> </a:t>
            </a:r>
            <a:endParaRPr lang="es-CO" sz="6600" noProof="0" dirty="0">
              <a:solidFill>
                <a:srgbClr val="1F1F1D"/>
              </a:solidFill>
              <a:latin typeface="Poppins 1 Bold" panose="020B0604020202020204" charset="0"/>
              <a:ea typeface="Poppins 2"/>
              <a:cs typeface="Poppins 1 Bold" panose="020B0604020202020204" charset="0"/>
              <a:sym typeface="Poppins 2"/>
            </a:endParaRPr>
          </a:p>
        </p:txBody>
      </p:sp>
      <p:sp>
        <p:nvSpPr>
          <p:cNvPr id="16" name="CuadroTexto 15">
            <a:extLst>
              <a:ext uri="{FF2B5EF4-FFF2-40B4-BE49-F238E27FC236}">
                <a16:creationId xmlns:a16="http://schemas.microsoft.com/office/drawing/2014/main" id="{90573D3A-91B0-5FF7-9022-B216FAD2F247}"/>
              </a:ext>
            </a:extLst>
          </p:cNvPr>
          <p:cNvSpPr txBox="1"/>
          <p:nvPr/>
        </p:nvSpPr>
        <p:spPr>
          <a:xfrm>
            <a:off x="2199846" y="2529661"/>
            <a:ext cx="13878522" cy="830997"/>
          </a:xfrm>
          <a:prstGeom prst="rect">
            <a:avLst/>
          </a:prstGeom>
          <a:noFill/>
        </p:spPr>
        <p:txBody>
          <a:bodyPr wrap="square">
            <a:spAutoFit/>
          </a:bodyPr>
          <a:lstStyle/>
          <a:p>
            <a:pPr lvl="0"/>
            <a:endParaRPr lang="es-CO" sz="2400" dirty="0">
              <a:latin typeface="Poppins" panose="00000500000000000000" pitchFamily="2" charset="0"/>
              <a:cs typeface="Poppins" panose="00000500000000000000" pitchFamily="2" charset="0"/>
            </a:endParaRPr>
          </a:p>
          <a:p>
            <a:endParaRPr lang="es-CO" sz="2400" dirty="0">
              <a:latin typeface="Poppins" panose="00000500000000000000" pitchFamily="2" charset="0"/>
              <a:cs typeface="Poppins" panose="00000500000000000000" pitchFamily="2" charset="0"/>
            </a:endParaRPr>
          </a:p>
        </p:txBody>
      </p:sp>
      <p:graphicFrame>
        <p:nvGraphicFramePr>
          <p:cNvPr id="15" name="Tabla 14">
            <a:extLst>
              <a:ext uri="{FF2B5EF4-FFF2-40B4-BE49-F238E27FC236}">
                <a16:creationId xmlns:a16="http://schemas.microsoft.com/office/drawing/2014/main" id="{3DA3E021-9171-C225-7511-A22262D7000E}"/>
              </a:ext>
            </a:extLst>
          </p:cNvPr>
          <p:cNvGraphicFramePr>
            <a:graphicFrameLocks noGrp="1"/>
          </p:cNvGraphicFramePr>
          <p:nvPr>
            <p:extLst>
              <p:ext uri="{D42A27DB-BD31-4B8C-83A1-F6EECF244321}">
                <p14:modId xmlns:p14="http://schemas.microsoft.com/office/powerpoint/2010/main" val="767062421"/>
              </p:ext>
            </p:extLst>
          </p:nvPr>
        </p:nvGraphicFramePr>
        <p:xfrm>
          <a:off x="4329112" y="3848100"/>
          <a:ext cx="9220200" cy="2156874"/>
        </p:xfrm>
        <a:graphic>
          <a:graphicData uri="http://schemas.openxmlformats.org/drawingml/2006/table">
            <a:tbl>
              <a:tblPr/>
              <a:tblGrid>
                <a:gridCol w="3706158">
                  <a:extLst>
                    <a:ext uri="{9D8B030D-6E8A-4147-A177-3AD203B41FA5}">
                      <a16:colId xmlns:a16="http://schemas.microsoft.com/office/drawing/2014/main" val="3017021705"/>
                    </a:ext>
                  </a:extLst>
                </a:gridCol>
                <a:gridCol w="5514042">
                  <a:extLst>
                    <a:ext uri="{9D8B030D-6E8A-4147-A177-3AD203B41FA5}">
                      <a16:colId xmlns:a16="http://schemas.microsoft.com/office/drawing/2014/main" val="2515770495"/>
                    </a:ext>
                  </a:extLst>
                </a:gridCol>
              </a:tblGrid>
              <a:tr h="1078437">
                <a:tc>
                  <a:txBody>
                    <a:bodyPr/>
                    <a:lstStyle/>
                    <a:p>
                      <a:pPr>
                        <a:buNone/>
                      </a:pPr>
                      <a:r>
                        <a:rPr lang="es-CO" sz="4000" b="0" i="0" dirty="0">
                          <a:solidFill>
                            <a:srgbClr val="000000"/>
                          </a:solidFill>
                          <a:effectLst/>
                          <a:latin typeface="Poppins" panose="00000500000000000000" pitchFamily="2" charset="0"/>
                          <a:cs typeface="Poppins" panose="00000500000000000000" pitchFamily="2" charset="0"/>
                        </a:rPr>
                        <a:t>Soy ……………….</a:t>
                      </a:r>
                      <a:endParaRPr lang="es-CO" sz="4400" dirty="0">
                        <a:effectLst/>
                        <a:latin typeface="Poppins" panose="00000500000000000000" pitchFamily="2" charset="0"/>
                        <a:cs typeface="Poppins" panose="00000500000000000000" pitchFamily="2" charset="0"/>
                      </a:endParaRPr>
                    </a:p>
                  </a:txBody>
                  <a:tcPr anchor="ctr">
                    <a:lnL>
                      <a:noFill/>
                    </a:lnL>
                    <a:lnR>
                      <a:noFill/>
                    </a:lnR>
                    <a:lnT>
                      <a:noFill/>
                    </a:lnT>
                    <a:lnB>
                      <a:noFill/>
                    </a:lnB>
                    <a:noFill/>
                  </a:tcPr>
                </a:tc>
                <a:tc>
                  <a:txBody>
                    <a:bodyPr/>
                    <a:lstStyle/>
                    <a:p>
                      <a:pPr>
                        <a:buNone/>
                      </a:pPr>
                      <a:r>
                        <a:rPr lang="es-CO" sz="4000" b="0" i="0" dirty="0">
                          <a:solidFill>
                            <a:srgbClr val="000000"/>
                          </a:solidFill>
                          <a:effectLst/>
                          <a:latin typeface="Poppins" panose="00000500000000000000" pitchFamily="2" charset="0"/>
                          <a:cs typeface="Poppins" panose="00000500000000000000" pitchFamily="2" charset="0"/>
                        </a:rPr>
                        <a:t>me dedico a ……..</a:t>
                      </a:r>
                      <a:endParaRPr lang="es-CO" sz="4400" dirty="0">
                        <a:effectLst/>
                        <a:latin typeface="Poppins" panose="00000500000000000000" pitchFamily="2" charset="0"/>
                        <a:cs typeface="Poppins" panose="00000500000000000000" pitchFamily="2" charset="0"/>
                      </a:endParaRPr>
                    </a:p>
                  </a:txBody>
                  <a:tcPr anchor="ctr">
                    <a:lnL>
                      <a:noFill/>
                    </a:lnL>
                    <a:lnR>
                      <a:noFill/>
                    </a:lnR>
                    <a:lnT>
                      <a:noFill/>
                    </a:lnT>
                    <a:lnB>
                      <a:noFill/>
                    </a:lnB>
                    <a:noFill/>
                  </a:tcPr>
                </a:tc>
                <a:extLst>
                  <a:ext uri="{0D108BD9-81ED-4DB2-BD59-A6C34878D82A}">
                    <a16:rowId xmlns:a16="http://schemas.microsoft.com/office/drawing/2014/main" val="3324820716"/>
                  </a:ext>
                </a:extLst>
              </a:tr>
              <a:tr h="1078437">
                <a:tc>
                  <a:txBody>
                    <a:bodyPr/>
                    <a:lstStyle/>
                    <a:p>
                      <a:pPr>
                        <a:buNone/>
                      </a:pPr>
                      <a:r>
                        <a:rPr lang="es-CO" sz="4000" b="0" i="0" dirty="0">
                          <a:solidFill>
                            <a:srgbClr val="000000"/>
                          </a:solidFill>
                          <a:effectLst/>
                          <a:latin typeface="Poppins" panose="00000500000000000000" pitchFamily="2" charset="0"/>
                          <a:cs typeface="Poppins" panose="00000500000000000000" pitchFamily="2" charset="0"/>
                        </a:rPr>
                        <a:t>Una virtud …….</a:t>
                      </a:r>
                      <a:endParaRPr lang="es-CO" sz="4400" dirty="0">
                        <a:effectLst/>
                        <a:latin typeface="Poppins" panose="00000500000000000000" pitchFamily="2" charset="0"/>
                        <a:cs typeface="Poppins" panose="00000500000000000000" pitchFamily="2" charset="0"/>
                      </a:endParaRPr>
                    </a:p>
                  </a:txBody>
                  <a:tcPr anchor="ctr">
                    <a:lnL>
                      <a:noFill/>
                    </a:lnL>
                    <a:lnR>
                      <a:noFill/>
                    </a:lnR>
                    <a:lnT>
                      <a:noFill/>
                    </a:lnT>
                    <a:lnB>
                      <a:noFill/>
                    </a:lnB>
                    <a:noFill/>
                  </a:tcPr>
                </a:tc>
                <a:tc>
                  <a:txBody>
                    <a:bodyPr/>
                    <a:lstStyle/>
                    <a:p>
                      <a:pPr>
                        <a:buNone/>
                      </a:pPr>
                      <a:r>
                        <a:rPr lang="es-CO" sz="4000" b="0" i="0" dirty="0">
                          <a:solidFill>
                            <a:srgbClr val="000000"/>
                          </a:solidFill>
                          <a:effectLst/>
                          <a:latin typeface="Poppins" panose="00000500000000000000" pitchFamily="2" charset="0"/>
                          <a:cs typeface="Poppins" panose="00000500000000000000" pitchFamily="2" charset="0"/>
                        </a:rPr>
                        <a:t>, una dificultad ………</a:t>
                      </a:r>
                    </a:p>
                  </a:txBody>
                  <a:tcPr anchor="ctr">
                    <a:lnL>
                      <a:noFill/>
                    </a:lnL>
                    <a:lnR>
                      <a:noFill/>
                    </a:lnR>
                    <a:lnT>
                      <a:noFill/>
                    </a:lnT>
                    <a:lnB>
                      <a:noFill/>
                    </a:lnB>
                    <a:noFill/>
                  </a:tcPr>
                </a:tc>
                <a:extLst>
                  <a:ext uri="{0D108BD9-81ED-4DB2-BD59-A6C34878D82A}">
                    <a16:rowId xmlns:a16="http://schemas.microsoft.com/office/drawing/2014/main" val="3332981106"/>
                  </a:ext>
                </a:extLst>
              </a:tr>
            </a:tbl>
          </a:graphicData>
        </a:graphic>
      </p:graphicFrame>
      <p:graphicFrame>
        <p:nvGraphicFramePr>
          <p:cNvPr id="17" name="Tabla 16">
            <a:extLst>
              <a:ext uri="{FF2B5EF4-FFF2-40B4-BE49-F238E27FC236}">
                <a16:creationId xmlns:a16="http://schemas.microsoft.com/office/drawing/2014/main" id="{EBED4495-ECCB-F061-9B93-63DC01BDB778}"/>
              </a:ext>
            </a:extLst>
          </p:cNvPr>
          <p:cNvGraphicFramePr>
            <a:graphicFrameLocks noGrp="1"/>
          </p:cNvGraphicFramePr>
          <p:nvPr>
            <p:extLst>
              <p:ext uri="{D42A27DB-BD31-4B8C-83A1-F6EECF244321}">
                <p14:modId xmlns:p14="http://schemas.microsoft.com/office/powerpoint/2010/main" val="2047672399"/>
              </p:ext>
            </p:extLst>
          </p:nvPr>
        </p:nvGraphicFramePr>
        <p:xfrm>
          <a:off x="4162426" y="6210300"/>
          <a:ext cx="9763810" cy="1524000"/>
        </p:xfrm>
        <a:graphic>
          <a:graphicData uri="http://schemas.openxmlformats.org/drawingml/2006/table">
            <a:tbl>
              <a:tblPr/>
              <a:tblGrid>
                <a:gridCol w="9763810">
                  <a:extLst>
                    <a:ext uri="{9D8B030D-6E8A-4147-A177-3AD203B41FA5}">
                      <a16:colId xmlns:a16="http://schemas.microsoft.com/office/drawing/2014/main" val="2455944791"/>
                    </a:ext>
                  </a:extLst>
                </a:gridCol>
              </a:tblGrid>
              <a:tr h="1524000">
                <a:tc>
                  <a:txBody>
                    <a:bodyPr/>
                    <a:lstStyle/>
                    <a:p>
                      <a:r>
                        <a:rPr lang="es-CO" sz="3600" b="0" i="0" dirty="0">
                          <a:solidFill>
                            <a:srgbClr val="000000"/>
                          </a:solidFill>
                          <a:effectLst/>
                          <a:latin typeface="Poppins" panose="00000500000000000000" pitchFamily="2" charset="0"/>
                          <a:cs typeface="Poppins" panose="00000500000000000000" pitchFamily="2" charset="0"/>
                        </a:rPr>
                        <a:t>Me interesa especialmente del curso ……..</a:t>
                      </a:r>
                      <a:endParaRPr lang="es-CO" sz="36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35834818"/>
                  </a:ext>
                </a:extLst>
              </a:tr>
            </a:tbl>
          </a:graphicData>
        </a:graphic>
      </p:graphicFrame>
    </p:spTree>
    <p:extLst>
      <p:ext uri="{BB962C8B-B14F-4D97-AF65-F5344CB8AC3E}">
        <p14:creationId xmlns:p14="http://schemas.microsoft.com/office/powerpoint/2010/main" val="3068374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02199-BDDD-D6A4-9AB6-C33099E097C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D475610-244F-360B-8317-92EF5499BB53}"/>
              </a:ext>
            </a:extLst>
          </p:cNvPr>
          <p:cNvSpPr/>
          <p:nvPr/>
        </p:nvSpPr>
        <p:spPr>
          <a:xfrm>
            <a:off x="-437361" y="8801100"/>
            <a:ext cx="1656562" cy="1607056"/>
          </a:xfrm>
          <a:custGeom>
            <a:avLst/>
            <a:gdLst/>
            <a:ahLst/>
            <a:cxnLst/>
            <a:rect l="l" t="t" r="r" b="b"/>
            <a:pathLst>
              <a:path w="2052835" h="2064911">
                <a:moveTo>
                  <a:pt x="0" y="0"/>
                </a:moveTo>
                <a:lnTo>
                  <a:pt x="2052835" y="0"/>
                </a:lnTo>
                <a:lnTo>
                  <a:pt x="2052835" y="2064910"/>
                </a:lnTo>
                <a:lnTo>
                  <a:pt x="0" y="2064910"/>
                </a:lnTo>
                <a:lnTo>
                  <a:pt x="0" y="0"/>
                </a:lnTo>
                <a:close/>
              </a:path>
            </a:pathLst>
          </a:custGeom>
          <a:blipFill>
            <a:blip r:embed="rId2"/>
            <a:stretch>
              <a:fillRect l="-34848" t="-49459" r="-26429" b="-59444"/>
            </a:stretch>
          </a:blipFill>
        </p:spPr>
        <p:txBody>
          <a:bodyPr/>
          <a:lstStyle/>
          <a:p>
            <a:endParaRPr lang="es-CO"/>
          </a:p>
        </p:txBody>
      </p:sp>
      <p:sp>
        <p:nvSpPr>
          <p:cNvPr id="3" name="Freeform 3">
            <a:extLst>
              <a:ext uri="{FF2B5EF4-FFF2-40B4-BE49-F238E27FC236}">
                <a16:creationId xmlns:a16="http://schemas.microsoft.com/office/drawing/2014/main" id="{A91920B8-8EBA-B52A-EA83-C3AFEA0184C3}"/>
              </a:ext>
            </a:extLst>
          </p:cNvPr>
          <p:cNvSpPr/>
          <p:nvPr/>
        </p:nvSpPr>
        <p:spPr>
          <a:xfrm rot="-10800000">
            <a:off x="16136495" y="-695866"/>
            <a:ext cx="1607799" cy="1648365"/>
          </a:xfrm>
          <a:custGeom>
            <a:avLst/>
            <a:gdLst/>
            <a:ahLst/>
            <a:cxnLst/>
            <a:rect l="l" t="t" r="r" b="b"/>
            <a:pathLst>
              <a:path w="1607799" h="1648365">
                <a:moveTo>
                  <a:pt x="0" y="0"/>
                </a:moveTo>
                <a:lnTo>
                  <a:pt x="1607799" y="0"/>
                </a:lnTo>
                <a:lnTo>
                  <a:pt x="1607799" y="1648364"/>
                </a:lnTo>
                <a:lnTo>
                  <a:pt x="0" y="1648364"/>
                </a:lnTo>
                <a:lnTo>
                  <a:pt x="0" y="0"/>
                </a:lnTo>
                <a:close/>
              </a:path>
            </a:pathLst>
          </a:custGeom>
          <a:blipFill>
            <a:blip r:embed="rId3"/>
            <a:stretch>
              <a:fillRect l="-36892" t="-49695" r="-28270" b="-60205"/>
            </a:stretch>
          </a:blipFill>
        </p:spPr>
        <p:txBody>
          <a:bodyPr/>
          <a:lstStyle/>
          <a:p>
            <a:endParaRPr lang="es-CO"/>
          </a:p>
        </p:txBody>
      </p:sp>
      <p:sp>
        <p:nvSpPr>
          <p:cNvPr id="9" name="Freeform 21">
            <a:extLst>
              <a:ext uri="{FF2B5EF4-FFF2-40B4-BE49-F238E27FC236}">
                <a16:creationId xmlns:a16="http://schemas.microsoft.com/office/drawing/2014/main" id="{7CAD2F90-8F91-83C3-D588-B025195EB768}"/>
              </a:ext>
            </a:extLst>
          </p:cNvPr>
          <p:cNvSpPr/>
          <p:nvPr/>
        </p:nvSpPr>
        <p:spPr>
          <a:xfrm>
            <a:off x="14954160" y="7813562"/>
            <a:ext cx="2743200" cy="2438400"/>
          </a:xfrm>
          <a:custGeom>
            <a:avLst/>
            <a:gdLst/>
            <a:ahLst/>
            <a:cxnLst/>
            <a:rect l="l" t="t" r="r" b="b"/>
            <a:pathLst>
              <a:path w="5397947" h="4972858">
                <a:moveTo>
                  <a:pt x="0" y="0"/>
                </a:moveTo>
                <a:lnTo>
                  <a:pt x="5397947" y="0"/>
                </a:lnTo>
                <a:lnTo>
                  <a:pt x="5397947" y="4972859"/>
                </a:lnTo>
                <a:lnTo>
                  <a:pt x="0" y="4972859"/>
                </a:lnTo>
                <a:lnTo>
                  <a:pt x="0" y="0"/>
                </a:lnTo>
                <a:close/>
              </a:path>
            </a:pathLst>
          </a:custGeom>
          <a:blipFill>
            <a:blip r:embed="rId4"/>
            <a:stretch>
              <a:fillRect/>
            </a:stretch>
          </a:blipFill>
        </p:spPr>
        <p:txBody>
          <a:bodyPr/>
          <a:lstStyle/>
          <a:p>
            <a:endParaRPr lang="es-CO"/>
          </a:p>
        </p:txBody>
      </p:sp>
      <p:graphicFrame>
        <p:nvGraphicFramePr>
          <p:cNvPr id="4" name="Diagrama 3">
            <a:extLst>
              <a:ext uri="{FF2B5EF4-FFF2-40B4-BE49-F238E27FC236}">
                <a16:creationId xmlns:a16="http://schemas.microsoft.com/office/drawing/2014/main" id="{A7B7F84C-3C8A-D8C4-2785-2A5182A754F0}"/>
              </a:ext>
            </a:extLst>
          </p:cNvPr>
          <p:cNvGraphicFramePr/>
          <p:nvPr>
            <p:extLst>
              <p:ext uri="{D42A27DB-BD31-4B8C-83A1-F6EECF244321}">
                <p14:modId xmlns:p14="http://schemas.microsoft.com/office/powerpoint/2010/main" val="3263397515"/>
              </p:ext>
            </p:extLst>
          </p:nvPr>
        </p:nvGraphicFramePr>
        <p:xfrm>
          <a:off x="2628900" y="1181100"/>
          <a:ext cx="13030200" cy="7543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6373395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9E0DDBAFD1725F409D01B56EA32EFDE3" ma:contentTypeVersion="7" ma:contentTypeDescription="Crear nuevo documento." ma:contentTypeScope="" ma:versionID="0e3a372f9aebe1af25825ebaa0c18744">
  <xsd:schema xmlns:xsd="http://www.w3.org/2001/XMLSchema" xmlns:xs="http://www.w3.org/2001/XMLSchema" xmlns:p="http://schemas.microsoft.com/office/2006/metadata/properties" xmlns:ns2="6c275f7e-0654-4a6d-8904-2cca8e28e712" xmlns:ns3="cd0e0202-030e-462a-aa27-6a6a82479e70" targetNamespace="http://schemas.microsoft.com/office/2006/metadata/properties" ma:root="true" ma:fieldsID="0eaab62a3d55c6ce655e721a70c7681c" ns2:_="" ns3:_="">
    <xsd:import namespace="6c275f7e-0654-4a6d-8904-2cca8e28e712"/>
    <xsd:import namespace="cd0e0202-030e-462a-aa27-6a6a82479e70"/>
    <xsd:element name="properties">
      <xsd:complexType>
        <xsd:sequence>
          <xsd:element name="documentManagement">
            <xsd:complexType>
              <xsd:all>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275f7e-0654-4a6d-8904-2cca8e28e712"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Etiquetas de imagen" ma:readOnly="false" ma:fieldId="{5cf76f15-5ced-4ddc-b409-7134ff3c332f}" ma:taxonomyMulti="true" ma:sspId="39d08eb0-6654-4c6a-ad6e-6625fbda6bf1"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d0e0202-030e-462a-aa27-6a6a82479e70"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821bf81b-0d50-4df5-8eec-576b1a7382f6}" ma:internalName="TaxCatchAll" ma:showField="CatchAllData" ma:web="cd0e0202-030e-462a-aa27-6a6a82479e7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cd0e0202-030e-462a-aa27-6a6a82479e70" xsi:nil="true"/>
    <lcf76f155ced4ddcb4097134ff3c332f xmlns="6c275f7e-0654-4a6d-8904-2cca8e28e71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5A23B340-D820-43E7-9E27-6EAE6AACC61A}">
  <ds:schemaRefs>
    <ds:schemaRef ds:uri="http://schemas.microsoft.com/sharepoint/v3/contenttype/forms"/>
  </ds:schemaRefs>
</ds:datastoreItem>
</file>

<file path=customXml/itemProps2.xml><?xml version="1.0" encoding="utf-8"?>
<ds:datastoreItem xmlns:ds="http://schemas.openxmlformats.org/officeDocument/2006/customXml" ds:itemID="{ECB2B6EA-D349-4B2F-B929-6B75BC50FC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c275f7e-0654-4a6d-8904-2cca8e28e712"/>
    <ds:schemaRef ds:uri="cd0e0202-030e-462a-aa27-6a6a82479e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6E0BB8D-833E-4C50-9216-ACEFA67B89FD}">
  <ds:schemaRefs>
    <ds:schemaRef ds:uri="http://purl.org/dc/dcmitype/"/>
    <ds:schemaRef ds:uri="http://schemas.microsoft.com/office/2006/metadata/properties"/>
    <ds:schemaRef ds:uri="http://purl.org/dc/terms/"/>
    <ds:schemaRef ds:uri="http://www.w3.org/XML/1998/namespace"/>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cd0e0202-030e-462a-aa27-6a6a82479e70"/>
    <ds:schemaRef ds:uri="6c275f7e-0654-4a6d-8904-2cca8e28e712"/>
  </ds:schemaRefs>
</ds:datastoreItem>
</file>

<file path=docProps/app.xml><?xml version="1.0" encoding="utf-8"?>
<Properties xmlns="http://schemas.openxmlformats.org/officeDocument/2006/extended-properties" xmlns:vt="http://schemas.openxmlformats.org/officeDocument/2006/docPropsVTypes">
  <TotalTime>2144</TotalTime>
  <Words>2208</Words>
  <Application>Microsoft Office PowerPoint</Application>
  <PresentationFormat>Personalizado</PresentationFormat>
  <Paragraphs>247</Paragraphs>
  <Slides>35</Slides>
  <Notes>3</Notes>
  <HiddenSlides>1</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35</vt:i4>
      </vt:variant>
    </vt:vector>
  </HeadingPairs>
  <TitlesOfParts>
    <vt:vector size="42" baseType="lpstr">
      <vt:lpstr>Arial</vt:lpstr>
      <vt:lpstr>Poppins 3</vt:lpstr>
      <vt:lpstr>Poppins 1 Bold</vt:lpstr>
      <vt:lpstr>Poppins</vt:lpstr>
      <vt:lpstr>Poppins 2</vt:lpstr>
      <vt:lpstr>Calibri</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Enyoi ChildTech - Pitch final</dc:title>
  <dc:creator>Administrador</dc:creator>
  <cp:lastModifiedBy>Juan Esteban Mejia Velasquez</cp:lastModifiedBy>
  <cp:revision>13</cp:revision>
  <dcterms:created xsi:type="dcterms:W3CDTF">2006-08-16T00:00:00Z</dcterms:created>
  <dcterms:modified xsi:type="dcterms:W3CDTF">2025-11-05T20:03:21Z</dcterms:modified>
  <dc:identifier>DAGn2ZVma2Y</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0x0101009E0DDBAFD1725F409D01B56EA32EFDE3</vt:lpwstr>
  </property>
  <property fmtid="{D5CDD505-2E9C-101B-9397-08002B2CF9AE}" pid="3" name="MediaServiceImageTags">
    <vt:lpwstr/>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TriggerFlowInfo">
    <vt:lpwstr/>
  </property>
  <property fmtid="{D5CDD505-2E9C-101B-9397-08002B2CF9AE}" pid="9" name="xd_Signature">
    <vt:bool>false</vt:bool>
  </property>
  <property fmtid="{D5CDD505-2E9C-101B-9397-08002B2CF9AE}" pid="10" name="GUID">
    <vt:lpwstr>5a9a97e6-a690-4e83-b95e-999d38ef2ce5</vt:lpwstr>
  </property>
  <property fmtid="{D5CDD505-2E9C-101B-9397-08002B2CF9AE}" pid="11" name="SharedWithUsers">
    <vt:lpwstr/>
  </property>
</Properties>
</file>